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sldIdLst>
    <p:sldId id="256" r:id="rId3"/>
    <p:sldId id="581" r:id="rId4"/>
    <p:sldId id="258" r:id="rId5"/>
    <p:sldId id="396" r:id="rId6"/>
    <p:sldId id="464" r:id="rId7"/>
    <p:sldId id="488" r:id="rId8"/>
    <p:sldId id="490" r:id="rId9"/>
    <p:sldId id="489" r:id="rId10"/>
    <p:sldId id="454" r:id="rId11"/>
    <p:sldId id="513" r:id="rId12"/>
    <p:sldId id="491" r:id="rId13"/>
    <p:sldId id="456" r:id="rId14"/>
    <p:sldId id="492" r:id="rId15"/>
    <p:sldId id="493" r:id="rId16"/>
    <p:sldId id="494" r:id="rId17"/>
    <p:sldId id="495" r:id="rId18"/>
    <p:sldId id="496" r:id="rId19"/>
    <p:sldId id="567" r:id="rId20"/>
    <p:sldId id="497" r:id="rId21"/>
    <p:sldId id="499" r:id="rId22"/>
    <p:sldId id="498" r:id="rId23"/>
    <p:sldId id="544" r:id="rId24"/>
    <p:sldId id="545" r:id="rId25"/>
    <p:sldId id="501" r:id="rId26"/>
    <p:sldId id="502" r:id="rId27"/>
    <p:sldId id="547" r:id="rId28"/>
    <p:sldId id="503" r:id="rId29"/>
    <p:sldId id="504" r:id="rId30"/>
    <p:sldId id="505" r:id="rId31"/>
    <p:sldId id="506" r:id="rId32"/>
    <p:sldId id="546" r:id="rId33"/>
    <p:sldId id="507" r:id="rId34"/>
    <p:sldId id="510" r:id="rId35"/>
    <p:sldId id="561" r:id="rId36"/>
    <p:sldId id="548" r:id="rId37"/>
    <p:sldId id="549" r:id="rId38"/>
    <p:sldId id="550" r:id="rId39"/>
    <p:sldId id="552" r:id="rId40"/>
    <p:sldId id="560" r:id="rId41"/>
    <p:sldId id="551" r:id="rId42"/>
    <p:sldId id="562" r:id="rId43"/>
    <p:sldId id="553" r:id="rId44"/>
    <p:sldId id="508" r:id="rId45"/>
    <p:sldId id="554" r:id="rId46"/>
    <p:sldId id="500" r:id="rId47"/>
    <p:sldId id="555" r:id="rId48"/>
    <p:sldId id="511" r:id="rId49"/>
    <p:sldId id="564" r:id="rId50"/>
    <p:sldId id="565" r:id="rId51"/>
    <p:sldId id="568" r:id="rId52"/>
    <p:sldId id="517" r:id="rId53"/>
    <p:sldId id="512" r:id="rId54"/>
    <p:sldId id="516" r:id="rId55"/>
    <p:sldId id="514" r:id="rId56"/>
    <p:sldId id="556" r:id="rId57"/>
    <p:sldId id="518" r:id="rId58"/>
    <p:sldId id="459" r:id="rId59"/>
    <p:sldId id="461" r:id="rId60"/>
    <p:sldId id="557" r:id="rId61"/>
    <p:sldId id="519" r:id="rId62"/>
    <p:sldId id="515" r:id="rId63"/>
    <p:sldId id="463" r:id="rId64"/>
    <p:sldId id="520" r:id="rId65"/>
    <p:sldId id="569" r:id="rId66"/>
    <p:sldId id="460" r:id="rId67"/>
    <p:sldId id="522" r:id="rId68"/>
    <p:sldId id="462" r:id="rId69"/>
    <p:sldId id="523" r:id="rId70"/>
    <p:sldId id="572" r:id="rId71"/>
    <p:sldId id="578" r:id="rId72"/>
    <p:sldId id="558" r:id="rId73"/>
    <p:sldId id="524" r:id="rId74"/>
    <p:sldId id="525" r:id="rId75"/>
    <p:sldId id="571" r:id="rId76"/>
    <p:sldId id="532" r:id="rId77"/>
    <p:sldId id="579" r:id="rId78"/>
    <p:sldId id="527" r:id="rId79"/>
    <p:sldId id="528" r:id="rId80"/>
    <p:sldId id="529" r:id="rId81"/>
    <p:sldId id="530" r:id="rId82"/>
    <p:sldId id="531" r:id="rId83"/>
    <p:sldId id="559" r:id="rId84"/>
    <p:sldId id="573" r:id="rId85"/>
    <p:sldId id="574" r:id="rId86"/>
    <p:sldId id="575" r:id="rId87"/>
    <p:sldId id="576" r:id="rId88"/>
    <p:sldId id="577" r:id="rId89"/>
    <p:sldId id="563" r:id="rId90"/>
    <p:sldId id="534" r:id="rId91"/>
    <p:sldId id="535" r:id="rId92"/>
    <p:sldId id="536" r:id="rId93"/>
    <p:sldId id="540" r:id="rId94"/>
    <p:sldId id="543" r:id="rId95"/>
    <p:sldId id="542" r:id="rId96"/>
    <p:sldId id="453" r:id="rId97"/>
    <p:sldId id="473" r:id="rId98"/>
    <p:sldId id="466" r:id="rId99"/>
    <p:sldId id="467" r:id="rId100"/>
    <p:sldId id="468" r:id="rId101"/>
    <p:sldId id="469" r:id="rId10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03DBBA57-BF93-4B05-AC32-42373572DF6D}">
          <p14:sldIdLst>
            <p14:sldId id="256"/>
            <p14:sldId id="581"/>
          </p14:sldIdLst>
        </p14:section>
        <p14:section name="1. Linear transformation" id="{31289F2D-DF9D-49F3-855F-C94A738834FD}">
          <p14:sldIdLst>
            <p14:sldId id="258"/>
          </p14:sldIdLst>
        </p14:section>
        <p14:section name="1.1 Standard matrix" id="{95E0D390-D5C1-4165-BCDF-83BAEE9A398B}">
          <p14:sldIdLst>
            <p14:sldId id="396"/>
            <p14:sldId id="464"/>
            <p14:sldId id="488"/>
            <p14:sldId id="490"/>
            <p14:sldId id="489"/>
            <p14:sldId id="454"/>
            <p14:sldId id="513"/>
            <p14:sldId id="491"/>
          </p14:sldIdLst>
        </p14:section>
        <p14:section name="1.2 Projection as a linear transformation" id="{69FFB7F0-CA3F-4C60-B6CC-2C52FE708D07}">
          <p14:sldIdLst>
            <p14:sldId id="456"/>
            <p14:sldId id="492"/>
            <p14:sldId id="493"/>
            <p14:sldId id="494"/>
            <p14:sldId id="495"/>
            <p14:sldId id="496"/>
            <p14:sldId id="567"/>
            <p14:sldId id="497"/>
            <p14:sldId id="499"/>
            <p14:sldId id="498"/>
          </p14:sldIdLst>
        </p14:section>
        <p14:section name="2. Coordinate and change of basis" id="{61E3061B-5358-4DE3-A930-5BDADB35C608}">
          <p14:sldIdLst>
            <p14:sldId id="544"/>
          </p14:sldIdLst>
        </p14:section>
        <p14:section name="2.1 Vectors and coordinates" id="{BC5D9F81-C648-45C8-95A0-13F58BC9BCAB}">
          <p14:sldIdLst>
            <p14:sldId id="545"/>
            <p14:sldId id="501"/>
            <p14:sldId id="502"/>
            <p14:sldId id="547"/>
            <p14:sldId id="503"/>
            <p14:sldId id="504"/>
            <p14:sldId id="505"/>
            <p14:sldId id="506"/>
          </p14:sldIdLst>
        </p14:section>
        <p14:section name="2.2 Matrix representation of linear transformation" id="{B0BE32DC-A909-44A3-BEF6-BC031B870B58}">
          <p14:sldIdLst>
            <p14:sldId id="546"/>
            <p14:sldId id="507"/>
            <p14:sldId id="510"/>
            <p14:sldId id="561"/>
            <p14:sldId id="548"/>
            <p14:sldId id="549"/>
            <p14:sldId id="550"/>
            <p14:sldId id="552"/>
            <p14:sldId id="560"/>
            <p14:sldId id="551"/>
            <p14:sldId id="562"/>
            <p14:sldId id="553"/>
            <p14:sldId id="508"/>
          </p14:sldIdLst>
        </p14:section>
        <p14:section name="3. Diagonalization" id="{6DDDE153-6821-4ADE-98F1-7776213C7CCD}">
          <p14:sldIdLst>
            <p14:sldId id="554"/>
            <p14:sldId id="500"/>
          </p14:sldIdLst>
        </p14:section>
        <p14:section name="3.1 Eigenvalue and Eigenvectors" id="{D8C5E265-CEB5-40DB-8215-294C26733C84}">
          <p14:sldIdLst>
            <p14:sldId id="555"/>
            <p14:sldId id="511"/>
            <p14:sldId id="564"/>
            <p14:sldId id="565"/>
            <p14:sldId id="568"/>
            <p14:sldId id="517"/>
            <p14:sldId id="512"/>
            <p14:sldId id="516"/>
            <p14:sldId id="514"/>
          </p14:sldIdLst>
        </p14:section>
        <p14:section name="3.2 Matrix similarity" id="{3A6C9EF5-FDA4-46EF-8F0E-13E8347A5F56}">
          <p14:sldIdLst>
            <p14:sldId id="556"/>
            <p14:sldId id="518"/>
            <p14:sldId id="459"/>
            <p14:sldId id="461"/>
          </p14:sldIdLst>
        </p14:section>
        <p14:section name="3.3 Eigenvalue Diagonalization" id="{1E25177A-00C8-48B9-A3C2-067838B59827}">
          <p14:sldIdLst>
            <p14:sldId id="557"/>
            <p14:sldId id="519"/>
            <p14:sldId id="515"/>
            <p14:sldId id="463"/>
            <p14:sldId id="520"/>
            <p14:sldId id="569"/>
            <p14:sldId id="460"/>
            <p14:sldId id="522"/>
            <p14:sldId id="462"/>
            <p14:sldId id="523"/>
            <p14:sldId id="572"/>
            <p14:sldId id="578"/>
          </p14:sldIdLst>
        </p14:section>
        <p14:section name="3.4 Singular Value Decomposition" id="{8CA4C316-3A47-47B0-B0F5-6E43C47AF2EF}">
          <p14:sldIdLst>
            <p14:sldId id="558"/>
            <p14:sldId id="524"/>
            <p14:sldId id="525"/>
            <p14:sldId id="571"/>
            <p14:sldId id="532"/>
            <p14:sldId id="579"/>
            <p14:sldId id="527"/>
            <p14:sldId id="528"/>
            <p14:sldId id="529"/>
            <p14:sldId id="530"/>
            <p14:sldId id="531"/>
            <p14:sldId id="559"/>
            <p14:sldId id="573"/>
            <p14:sldId id="574"/>
            <p14:sldId id="575"/>
            <p14:sldId id="576"/>
            <p14:sldId id="577"/>
          </p14:sldIdLst>
        </p14:section>
        <p14:section name="3.5 pseudoinverse" id="{917F9107-13AA-472A-9475-5AEEA9A3D9F1}">
          <p14:sldIdLst>
            <p14:sldId id="563"/>
            <p14:sldId id="534"/>
            <p14:sldId id="535"/>
            <p14:sldId id="536"/>
            <p14:sldId id="540"/>
            <p14:sldId id="543"/>
            <p14:sldId id="542"/>
          </p14:sldIdLst>
        </p14:section>
        <p14:section name="제목 없는 구역" id="{41AD2E99-6916-479A-A4A1-57FB3DC37A6A}">
          <p14:sldIdLst>
            <p14:sldId id="453"/>
          </p14:sldIdLst>
        </p14:section>
        <p14:section name="Appendix" id="{69FA5ED6-D743-4C52-A29F-25209CC3E43C}">
          <p14:sldIdLst>
            <p14:sldId id="473"/>
            <p14:sldId id="466"/>
            <p14:sldId id="467"/>
            <p14:sldId id="468"/>
            <p14:sldId id="46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74" autoAdjust="0"/>
    <p:restoredTop sz="94660"/>
  </p:normalViewPr>
  <p:slideViewPr>
    <p:cSldViewPr snapToGrid="0">
      <p:cViewPr>
        <p:scale>
          <a:sx n="75" d="100"/>
          <a:sy n="75" d="100"/>
        </p:scale>
        <p:origin x="1290" y="8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-1240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6" Type="http://schemas.openxmlformats.org/officeDocument/2006/relationships/tableStyles" Target="tableStyle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viewProps" Target="viewProp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F0F362-EFD8-4B69-86A3-6216201415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23EA4FA-1FFF-443A-9C19-B9DCD23E48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A96F9DA-492F-4BCB-9A4D-C405956C74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02D52C-C1BA-4C1E-A677-4E8D465A757C}" type="datetimeFigureOut">
              <a:rPr lang="ko-KR" altLang="en-US" smtClean="0"/>
              <a:t>2024-12-03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BD84E19-2A28-4EE6-9B1B-04D4071158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EC9E15F-11E5-48D3-9EB0-8F5CFF4AF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B338D-7EF3-4A0E-8DCD-55F53EA497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75579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82377B-69AF-4A0E-9EFF-40398C838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CF9CA5F-678B-4A49-A498-3A5332FB03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1CE2CB8-A943-4F0B-8DAB-87456C47DF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02D52C-C1BA-4C1E-A677-4E8D465A757C}" type="datetimeFigureOut">
              <a:rPr lang="ko-KR" altLang="en-US" smtClean="0"/>
              <a:t>2024-12-03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A86AE24-44C8-40AB-8A3C-5A402CBF1E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9060AAF-E281-4B7C-85AF-0DB5C4E15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B338D-7EF3-4A0E-8DCD-55F53EA497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22695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F875A1F-470E-4C2A-A192-D425A0370BA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2D67DE1-8C99-4FF1-ACD1-DC5957A687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9BE06CA-03BF-4CA6-A963-6855E145B3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02D52C-C1BA-4C1E-A677-4E8D465A757C}" type="datetimeFigureOut">
              <a:rPr lang="ko-KR" altLang="en-US" smtClean="0"/>
              <a:t>2024-12-03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578FCE7-FEF4-45BC-AB80-4A706EEFC4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C51944A-D27F-496C-A765-DD9B697D8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B338D-7EF3-4A0E-8DCD-55F53EA497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69276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02F8AB-5F41-4A42-83AC-04F6B4FD7A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CA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37FA856-50D2-4251-8BE2-9471B2833F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CA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0677845-68E3-4573-944A-DCC5A38C9B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4BB8D8-D9FC-4938-890E-5018A9E57C58}" type="datetime1">
              <a:rPr lang="en-CA" smtClean="0"/>
              <a:t>2024-12-03</a:t>
            </a:fld>
            <a:endParaRPr lang="en-CA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3125D32-E8D3-4728-B7F9-A14C246618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MATLAB </a:t>
            </a:r>
            <a:r>
              <a:rPr lang="ko-KR" altLang="en-US"/>
              <a:t>프로그래밍 및 실습</a:t>
            </a:r>
            <a:endParaRPr lang="en-CA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C3FA17F-E97E-41A0-9805-03CC525F5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835C7-4181-47F3-A53C-DB2A56D99C3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289511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02F8AB-5F41-4A42-83AC-04F6B4FD7A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CA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0677845-68E3-4573-944A-DCC5A38C9B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4BB8D8-D9FC-4938-890E-5018A9E57C58}" type="datetime1">
              <a:rPr lang="en-CA" smtClean="0"/>
              <a:t>2024-12-03</a:t>
            </a:fld>
            <a:endParaRPr lang="en-CA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3125D32-E8D3-4728-B7F9-A14C246618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MATLAB </a:t>
            </a:r>
            <a:r>
              <a:rPr lang="ko-KR" altLang="en-US"/>
              <a:t>프로그래밍 및 실습</a:t>
            </a:r>
            <a:endParaRPr lang="en-CA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C3FA17F-E97E-41A0-9805-03CC525F5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835C7-4181-47F3-A53C-DB2A56D99C3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651384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5A328C-5AD0-42C5-B872-85E6D1537B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963" y="136525"/>
            <a:ext cx="11514338" cy="786753"/>
          </a:xfrm>
        </p:spPr>
        <p:txBody>
          <a:bodyPr>
            <a:noAutofit/>
          </a:bodyPr>
          <a:lstStyle>
            <a:lvl1pPr>
              <a:defRPr sz="4000" b="0">
                <a:solidFill>
                  <a:srgbClr val="0000C4"/>
                </a:solidFill>
                <a:latin typeface="나눔스퀘어 ExtraBold" panose="020B0600000101010101" pitchFamily="34" charset="-127"/>
                <a:ea typeface="나눔스퀘어 ExtraBold" panose="020B0600000101010101" pitchFamily="34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CA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1801C81-D541-4330-B8DF-83AEA96AAB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2963" y="1136342"/>
            <a:ext cx="11514338" cy="5040621"/>
          </a:xfrm>
        </p:spPr>
        <p:txBody>
          <a:bodyPr/>
          <a:lstStyle>
            <a:lvl1pPr>
              <a:lnSpc>
                <a:spcPct val="110000"/>
              </a:lnSpc>
              <a:defRPr/>
            </a:lvl1pPr>
            <a:lvl2pPr>
              <a:lnSpc>
                <a:spcPct val="110000"/>
              </a:lnSpc>
              <a:defRPr/>
            </a:lvl2pPr>
            <a:lvl3pPr>
              <a:lnSpc>
                <a:spcPct val="110000"/>
              </a:lnSpc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CA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9760669-62EA-4C5E-BC3B-7EAC0C6CDC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F240B-234F-4A32-9BB3-D33CC01E5B8C}" type="datetime1">
              <a:rPr lang="en-CA" smtClean="0"/>
              <a:t>2024-12-03</a:t>
            </a:fld>
            <a:endParaRPr lang="en-CA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4EED29F-0822-4F59-8923-27940747E4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MATLAB </a:t>
            </a:r>
            <a:r>
              <a:rPr lang="ko-KR" altLang="en-US"/>
              <a:t>프로그래밍 및 실습</a:t>
            </a:r>
            <a:endParaRPr lang="en-CA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EF4280A-7616-402A-BCE3-199CF6602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835C7-4181-47F3-A53C-DB2A56D99C3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101832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460D1A-C5BC-4E64-8C2A-0CED125EC6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456" y="141004"/>
            <a:ext cx="11512800" cy="788400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CA" sz="4000" b="1">
                <a:solidFill>
                  <a:srgbClr val="0000C4"/>
                </a:solidFill>
                <a:latin typeface="나눔스퀘어 ExtraBold" panose="020B0600000101010101" pitchFamily="34" charset="-127"/>
                <a:ea typeface="나눔스퀘어 ExtraBold" panose="020B0600000101010101" pitchFamily="34" charset="-127"/>
              </a:defRPr>
            </a:lvl1pPr>
          </a:lstStyle>
          <a:p>
            <a:pPr lvl="0"/>
            <a:r>
              <a:rPr lang="ko-KR" altLang="en-US" dirty="0"/>
              <a:t>마스터 제목 스타일 편집</a:t>
            </a:r>
            <a:endParaRPr lang="en-CA" dirty="0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50FB809-E604-434A-8AAC-9A7FD11B95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AE209B-6395-492F-8F09-2454A6CE83AA}" type="datetime1">
              <a:rPr lang="en-CA" smtClean="0"/>
              <a:t>2024-12-03</a:t>
            </a:fld>
            <a:endParaRPr lang="en-CA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D31C874-84EC-4EC4-8B2C-6CF3AC68BF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MATLAB </a:t>
            </a:r>
            <a:r>
              <a:rPr lang="ko-KR" altLang="en-US"/>
              <a:t>프로그래밍 및 실습</a:t>
            </a:r>
            <a:endParaRPr lang="en-CA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B657FB5-EDE7-4250-8505-3D6BFD7265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835C7-4181-47F3-A53C-DB2A56D99C3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2283237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FC81486-B679-4DA8-B88A-0E923A3416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F91B0-D8D4-4F51-BDC5-7860A08A6FAE}" type="datetime1">
              <a:rPr lang="en-CA" smtClean="0"/>
              <a:t>2024-12-03</a:t>
            </a:fld>
            <a:endParaRPr lang="en-CA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B5328D0-DDB1-4270-9B51-0E89EFF446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MATLAB </a:t>
            </a:r>
            <a:r>
              <a:rPr lang="ko-KR" altLang="en-US"/>
              <a:t>프로그래밍 및 실습</a:t>
            </a:r>
            <a:endParaRPr lang="en-CA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2B17F6B-DF09-436A-BDCF-DC97EF983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835C7-4181-47F3-A53C-DB2A56D99C3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145220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F5CE74-180A-408E-BFE4-FFA722B11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2909DB8-53CB-43F7-BBD0-F7393FA5BA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A8F18D0-F735-4394-B786-4740571D9C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02D52C-C1BA-4C1E-A677-4E8D465A757C}" type="datetimeFigureOut">
              <a:rPr lang="ko-KR" altLang="en-US" smtClean="0"/>
              <a:t>2024-12-03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0C557D4-F4FA-4F36-9625-F09AD0C29F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C0E9E9D-2DCC-4CE3-9B2D-8DD7C7AD74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B338D-7EF3-4A0E-8DCD-55F53EA497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08420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83ED78-010D-488E-9D68-CEAD19D22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80F7167-A1CD-43ED-87EB-6A00FCCA36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52D898A-4471-4801-9008-BEBB104D29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02D52C-C1BA-4C1E-A677-4E8D465A757C}" type="datetimeFigureOut">
              <a:rPr lang="ko-KR" altLang="en-US" smtClean="0"/>
              <a:t>2024-12-03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1804C54-F6DF-4695-9D1C-21A44FF2CE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DCA8767-AB34-46DC-8F49-1E03319DBF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B338D-7EF3-4A0E-8DCD-55F53EA497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2077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454707-371B-41F0-A609-EC4407AD9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5CCE1CC-EBA4-457D-844C-FF1BF24071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0720A7C-2208-4CD6-9E17-E0A0C17414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365A704-0BA1-45FE-8D19-5F764BAA55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02D52C-C1BA-4C1E-A677-4E8D465A757C}" type="datetimeFigureOut">
              <a:rPr lang="ko-KR" altLang="en-US" smtClean="0"/>
              <a:t>2024-12-03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1C95FEC-3065-469B-967A-7611D9C9C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C83ECC7-51EF-4C44-AC28-8513ED6172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B338D-7EF3-4A0E-8DCD-55F53EA497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27247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0D3F0D-FBC4-42E4-B765-E9860C294B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0970050-C6C5-41A8-AFDF-8BA0C57695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7365A6D-D005-46D9-BF31-518C938C59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FA12A2A-1FA7-406C-9071-E033A3A11B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833BCDA-CE71-4891-A732-C683C677BF2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F7CFE6D-B5B7-4670-8F0B-23A275EE5D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02D52C-C1BA-4C1E-A677-4E8D465A757C}" type="datetimeFigureOut">
              <a:rPr lang="ko-KR" altLang="en-US" smtClean="0"/>
              <a:t>2024-12-03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304C506-DB55-4FBE-96F1-615CA84BA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C20C6B8-9BDF-4B71-9ED3-1394982E7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B338D-7EF3-4A0E-8DCD-55F53EA497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1047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1D992C-DB96-4997-8991-A379919D4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80A5BB0-26C1-48F8-921C-BE28845692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02D52C-C1BA-4C1E-A677-4E8D465A757C}" type="datetimeFigureOut">
              <a:rPr lang="ko-KR" altLang="en-US" smtClean="0"/>
              <a:t>2024-12-03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C40DA10-4450-410B-B188-753FD808EB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6F2586D-5F73-4F71-8D60-AF484CD12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B338D-7EF3-4A0E-8DCD-55F53EA497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89424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9E21CA0-CABA-4958-97A1-C850FB1A43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02D52C-C1BA-4C1E-A677-4E8D465A757C}" type="datetimeFigureOut">
              <a:rPr lang="ko-KR" altLang="en-US" smtClean="0"/>
              <a:t>2024-12-03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9A9DE55-4D31-4E8D-B775-6264EEA136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E967F0-02E9-4C70-8C8B-3261DAB58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B338D-7EF3-4A0E-8DCD-55F53EA497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89546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A7AF61-22A5-4E3B-A011-43F949223C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15D9873-AD35-4C1A-B2AE-E1150F2859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98DD982-BF6E-44AB-99B2-6A91946A3A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C67C0E4-6821-405C-A405-4B11AD8C53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02D52C-C1BA-4C1E-A677-4E8D465A757C}" type="datetimeFigureOut">
              <a:rPr lang="ko-KR" altLang="en-US" smtClean="0"/>
              <a:t>2024-12-03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8B7B4DA-A923-4634-99E4-E28ED9BF71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1F1EC32-F3BA-4520-A5AA-C940A77D30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B338D-7EF3-4A0E-8DCD-55F53EA497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8949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0565FB-6343-4C70-9B7B-1E531D6608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3BDFD97-F1A1-40D9-B372-C27B44830CD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0FD2A3A-B89D-45E2-96D4-152A6B03B6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2CB530E-2DE4-4DE4-B3DA-5DBE8A33CF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02D52C-C1BA-4C1E-A677-4E8D465A757C}" type="datetimeFigureOut">
              <a:rPr lang="ko-KR" altLang="en-US" smtClean="0"/>
              <a:t>2024-12-03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CF4E55E-F147-4A95-8FF3-A6FC73D62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945738A-718C-419D-94C7-987964C26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B338D-7EF3-4A0E-8DCD-55F53EA497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21824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27E467A-990C-4646-87D6-D2EA6AC975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1EFABEE-1FF5-414A-86F0-A933C96B99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1F4AC40-1908-4913-A7FA-C951F7176BC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02D52C-C1BA-4C1E-A677-4E8D465A757C}" type="datetimeFigureOut">
              <a:rPr lang="ko-KR" altLang="en-US" smtClean="0"/>
              <a:t>2024-12-03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FE00F84-BA27-43AA-9B9B-4032EBC54B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8312CAF-372F-434C-976B-453F4EF3DE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DB338D-7EF3-4A0E-8DCD-55F53EA497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90542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2B04984-E048-4060-9F88-A09ED2CF12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CA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C5F1BAD-A6FE-4B33-BDD1-696970272B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CA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4BF908A-4481-41D5-BECC-63C2F9FD81E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27ADD0-545D-4B04-8FA7-6E2A1E2F3F88}" type="datetime1">
              <a:rPr lang="en-CA" smtClean="0"/>
              <a:t>2024-12-03</a:t>
            </a:fld>
            <a:endParaRPr lang="en-CA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D9E695A-6806-47D8-B1DE-DF543A09ED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ko-KR"/>
              <a:t>MATLAB </a:t>
            </a:r>
            <a:r>
              <a:rPr lang="ko-KR" altLang="en-US"/>
              <a:t>프로그래밍 및 실습</a:t>
            </a:r>
            <a:endParaRPr lang="en-CA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6E207B8-0A7C-40E8-899B-772D82450A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F835C7-4181-47F3-A53C-DB2A56D99C3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067723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5" r:id="rId2"/>
    <p:sldLayoutId id="2147483662" r:id="rId3"/>
    <p:sldLayoutId id="2147483663" r:id="rId4"/>
    <p:sldLayoutId id="2147483664" r:id="rId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hyperlink" Target="https://ocw.snu.ac.kr/node/30658" TargetMode="External"/><Relationship Id="rId3" Type="http://schemas.openxmlformats.org/officeDocument/2006/relationships/image" Target="../media/image1750.png"/><Relationship Id="rId7" Type="http://schemas.openxmlformats.org/officeDocument/2006/relationships/image" Target="../media/image2100.png"/><Relationship Id="rId2" Type="http://schemas.openxmlformats.org/officeDocument/2006/relationships/image" Target="../media/image1610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010.png"/><Relationship Id="rId5" Type="http://schemas.openxmlformats.org/officeDocument/2006/relationships/image" Target="../media/image1940.png"/><Relationship Id="rId4" Type="http://schemas.openxmlformats.org/officeDocument/2006/relationships/image" Target="../media/image18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2.emf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20.png"/><Relationship Id="rId7" Type="http://schemas.openxmlformats.org/officeDocument/2006/relationships/image" Target="../media/image12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8.png"/><Relationship Id="rId5" Type="http://schemas.openxmlformats.org/officeDocument/2006/relationships/image" Target="../media/image34.png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.kakao.com/o/gKBr7Zde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10" Type="http://schemas.openxmlformats.org/officeDocument/2006/relationships/image" Target="../media/image65.png"/><Relationship Id="rId4" Type="http://schemas.openxmlformats.org/officeDocument/2006/relationships/image" Target="../media/image59.png"/><Relationship Id="rId9" Type="http://schemas.openxmlformats.org/officeDocument/2006/relationships/image" Target="../media/image6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hyperlink" Target="https://youtu.be/P2LTAUO1TdA?si=7XTO7S6sDGW1AxZ-" TargetMode="External"/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77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12" Type="http://schemas.openxmlformats.org/officeDocument/2006/relationships/image" Target="../media/image52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82.png"/><Relationship Id="rId11" Type="http://schemas.openxmlformats.org/officeDocument/2006/relationships/image" Target="../media/image87.png"/><Relationship Id="rId5" Type="http://schemas.openxmlformats.org/officeDocument/2006/relationships/image" Target="../media/image81.png"/><Relationship Id="rId10" Type="http://schemas.openxmlformats.org/officeDocument/2006/relationships/image" Target="../media/image86.png"/><Relationship Id="rId4" Type="http://schemas.openxmlformats.org/officeDocument/2006/relationships/image" Target="../media/image80.png"/><Relationship Id="rId9" Type="http://schemas.openxmlformats.org/officeDocument/2006/relationships/image" Target="../media/image8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5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6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96.png"/><Relationship Id="rId7" Type="http://schemas.openxmlformats.org/officeDocument/2006/relationships/image" Target="../media/image99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82.png"/><Relationship Id="rId5" Type="http://schemas.openxmlformats.org/officeDocument/2006/relationships/image" Target="../media/image98.png"/><Relationship Id="rId10" Type="http://schemas.openxmlformats.org/officeDocument/2006/relationships/image" Target="../media/image86.png"/><Relationship Id="rId4" Type="http://schemas.openxmlformats.org/officeDocument/2006/relationships/image" Target="../media/image97.png"/><Relationship Id="rId9" Type="http://schemas.openxmlformats.org/officeDocument/2006/relationships/image" Target="../media/image85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5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13" Type="http://schemas.openxmlformats.org/officeDocument/2006/relationships/image" Target="../media/image112.png"/><Relationship Id="rId3" Type="http://schemas.openxmlformats.org/officeDocument/2006/relationships/image" Target="../media/image102.png"/><Relationship Id="rId7" Type="http://schemas.openxmlformats.org/officeDocument/2006/relationships/image" Target="../media/image106.png"/><Relationship Id="rId12" Type="http://schemas.openxmlformats.org/officeDocument/2006/relationships/image" Target="../media/image111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05.png"/><Relationship Id="rId11" Type="http://schemas.openxmlformats.org/officeDocument/2006/relationships/image" Target="../media/image110.png"/><Relationship Id="rId5" Type="http://schemas.openxmlformats.org/officeDocument/2006/relationships/image" Target="../media/image104.png"/><Relationship Id="rId10" Type="http://schemas.openxmlformats.org/officeDocument/2006/relationships/image" Target="../media/image109.png"/><Relationship Id="rId4" Type="http://schemas.openxmlformats.org/officeDocument/2006/relationships/image" Target="../media/image103.png"/><Relationship Id="rId9" Type="http://schemas.openxmlformats.org/officeDocument/2006/relationships/image" Target="../media/image10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emf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75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7" Type="http://schemas.openxmlformats.org/officeDocument/2006/relationships/image" Target="../media/image119.png"/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57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13" Type="http://schemas.openxmlformats.org/officeDocument/2006/relationships/image" Target="../media/image89.png"/><Relationship Id="rId3" Type="http://schemas.openxmlformats.org/officeDocument/2006/relationships/image" Target="../media/image44.emf"/><Relationship Id="rId7" Type="http://schemas.openxmlformats.org/officeDocument/2006/relationships/image" Target="../media/image123.png"/><Relationship Id="rId12" Type="http://schemas.openxmlformats.org/officeDocument/2006/relationships/image" Target="../media/image88.png"/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22.png"/><Relationship Id="rId11" Type="http://schemas.openxmlformats.org/officeDocument/2006/relationships/image" Target="../media/image127.png"/><Relationship Id="rId5" Type="http://schemas.openxmlformats.org/officeDocument/2006/relationships/image" Target="../media/image121.png"/><Relationship Id="rId15" Type="http://schemas.openxmlformats.org/officeDocument/2006/relationships/image" Target="../media/image91.png"/><Relationship Id="rId10" Type="http://schemas.openxmlformats.org/officeDocument/2006/relationships/image" Target="../media/image126.png"/><Relationship Id="rId4" Type="http://schemas.openxmlformats.org/officeDocument/2006/relationships/image" Target="../media/image120.png"/><Relationship Id="rId9" Type="http://schemas.openxmlformats.org/officeDocument/2006/relationships/image" Target="../media/image125.png"/><Relationship Id="rId14" Type="http://schemas.openxmlformats.org/officeDocument/2006/relationships/image" Target="../media/image9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emf"/><Relationship Id="rId1" Type="http://schemas.openxmlformats.org/officeDocument/2006/relationships/slideLayout" Target="../slideLayouts/slideLayout1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1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1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1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13" Type="http://schemas.openxmlformats.org/officeDocument/2006/relationships/image" Target="../media/image89.png"/><Relationship Id="rId3" Type="http://schemas.openxmlformats.org/officeDocument/2006/relationships/image" Target="../media/image44.emf"/><Relationship Id="rId7" Type="http://schemas.openxmlformats.org/officeDocument/2006/relationships/image" Target="../media/image123.png"/><Relationship Id="rId12" Type="http://schemas.openxmlformats.org/officeDocument/2006/relationships/image" Target="../media/image88.png"/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22.png"/><Relationship Id="rId11" Type="http://schemas.openxmlformats.org/officeDocument/2006/relationships/image" Target="../media/image127.png"/><Relationship Id="rId5" Type="http://schemas.openxmlformats.org/officeDocument/2006/relationships/image" Target="../media/image121.png"/><Relationship Id="rId15" Type="http://schemas.openxmlformats.org/officeDocument/2006/relationships/image" Target="../media/image91.png"/><Relationship Id="rId10" Type="http://schemas.openxmlformats.org/officeDocument/2006/relationships/image" Target="../media/image126.png"/><Relationship Id="rId4" Type="http://schemas.openxmlformats.org/officeDocument/2006/relationships/image" Target="../media/image120.png"/><Relationship Id="rId9" Type="http://schemas.openxmlformats.org/officeDocument/2006/relationships/image" Target="../media/image125.png"/><Relationship Id="rId14" Type="http://schemas.openxmlformats.org/officeDocument/2006/relationships/image" Target="../media/image90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1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13" Type="http://schemas.openxmlformats.org/officeDocument/2006/relationships/image" Target="../media/image130.png"/><Relationship Id="rId3" Type="http://schemas.openxmlformats.org/officeDocument/2006/relationships/image" Target="../media/image44.emf"/><Relationship Id="rId7" Type="http://schemas.openxmlformats.org/officeDocument/2006/relationships/image" Target="../media/image96.emf"/><Relationship Id="rId12" Type="http://schemas.openxmlformats.org/officeDocument/2006/relationships/image" Target="../media/image129.png"/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95.emf"/><Relationship Id="rId11" Type="http://schemas.openxmlformats.org/officeDocument/2006/relationships/image" Target="../media/image128.png"/><Relationship Id="rId5" Type="http://schemas.openxmlformats.org/officeDocument/2006/relationships/image" Target="../media/image46.emf"/><Relationship Id="rId10" Type="http://schemas.openxmlformats.org/officeDocument/2006/relationships/image" Target="../media/image117.png"/><Relationship Id="rId4" Type="http://schemas.openxmlformats.org/officeDocument/2006/relationships/image" Target="../media/image45.emf"/><Relationship Id="rId9" Type="http://schemas.openxmlformats.org/officeDocument/2006/relationships/image" Target="../media/image115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1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1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5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png"/><Relationship Id="rId3" Type="http://schemas.openxmlformats.org/officeDocument/2006/relationships/image" Target="../media/image152.png"/><Relationship Id="rId7" Type="http://schemas.openxmlformats.org/officeDocument/2006/relationships/image" Target="../media/image156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55.png"/><Relationship Id="rId5" Type="http://schemas.openxmlformats.org/officeDocument/2006/relationships/image" Target="../media/image154.png"/><Relationship Id="rId10" Type="http://schemas.openxmlformats.org/officeDocument/2006/relationships/image" Target="../media/image159.png"/><Relationship Id="rId4" Type="http://schemas.openxmlformats.org/officeDocument/2006/relationships/image" Target="../media/image153.png"/><Relationship Id="rId9" Type="http://schemas.openxmlformats.org/officeDocument/2006/relationships/image" Target="../media/image158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6.png"/><Relationship Id="rId3" Type="http://schemas.openxmlformats.org/officeDocument/2006/relationships/image" Target="../media/image161.png"/><Relationship Id="rId7" Type="http://schemas.openxmlformats.org/officeDocument/2006/relationships/image" Target="../media/image165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64.png"/><Relationship Id="rId11" Type="http://schemas.openxmlformats.org/officeDocument/2006/relationships/image" Target="../media/image169.png"/><Relationship Id="rId5" Type="http://schemas.openxmlformats.org/officeDocument/2006/relationships/image" Target="../media/image163.png"/><Relationship Id="rId10" Type="http://schemas.openxmlformats.org/officeDocument/2006/relationships/image" Target="../media/image168.png"/><Relationship Id="rId4" Type="http://schemas.openxmlformats.org/officeDocument/2006/relationships/image" Target="../media/image162.png"/><Relationship Id="rId9" Type="http://schemas.openxmlformats.org/officeDocument/2006/relationships/image" Target="../media/image167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14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74.png"/><Relationship Id="rId4" Type="http://schemas.openxmlformats.org/officeDocument/2006/relationships/image" Target="../media/image173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emf"/><Relationship Id="rId1" Type="http://schemas.openxmlformats.org/officeDocument/2006/relationships/slideLayout" Target="../slideLayouts/slideLayout15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emf"/><Relationship Id="rId1" Type="http://schemas.openxmlformats.org/officeDocument/2006/relationships/slideLayout" Target="../slideLayouts/slideLayout15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14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14.xml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8.png"/><Relationship Id="rId13" Type="http://schemas.openxmlformats.org/officeDocument/2006/relationships/image" Target="../media/image193.png"/><Relationship Id="rId3" Type="http://schemas.openxmlformats.org/officeDocument/2006/relationships/image" Target="../media/image183.png"/><Relationship Id="rId7" Type="http://schemas.openxmlformats.org/officeDocument/2006/relationships/image" Target="../media/image187.png"/><Relationship Id="rId12" Type="http://schemas.openxmlformats.org/officeDocument/2006/relationships/image" Target="../media/image192.pn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86.png"/><Relationship Id="rId11" Type="http://schemas.openxmlformats.org/officeDocument/2006/relationships/image" Target="../media/image191.png"/><Relationship Id="rId5" Type="http://schemas.openxmlformats.org/officeDocument/2006/relationships/image" Target="../media/image185.png"/><Relationship Id="rId10" Type="http://schemas.openxmlformats.org/officeDocument/2006/relationships/image" Target="../media/image190.png"/><Relationship Id="rId4" Type="http://schemas.openxmlformats.org/officeDocument/2006/relationships/image" Target="../media/image184.png"/><Relationship Id="rId9" Type="http://schemas.openxmlformats.org/officeDocument/2006/relationships/image" Target="../media/image189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15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emf"/><Relationship Id="rId1" Type="http://schemas.openxmlformats.org/officeDocument/2006/relationships/slideLayout" Target="../slideLayouts/slideLayout15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14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01.png"/><Relationship Id="rId5" Type="http://schemas.openxmlformats.org/officeDocument/2006/relationships/image" Target="../media/image200.png"/><Relationship Id="rId4" Type="http://schemas.openxmlformats.org/officeDocument/2006/relationships/image" Target="../media/image199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7" Type="http://schemas.openxmlformats.org/officeDocument/2006/relationships/image" Target="../media/image207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06.png"/><Relationship Id="rId5" Type="http://schemas.openxmlformats.org/officeDocument/2006/relationships/image" Target="../media/image205.png"/><Relationship Id="rId4" Type="http://schemas.openxmlformats.org/officeDocument/2006/relationships/image" Target="../media/image20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2.png"/><Relationship Id="rId4" Type="http://schemas.openxmlformats.org/officeDocument/2006/relationships/image" Target="../media/image9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09.pn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emf"/><Relationship Id="rId1" Type="http://schemas.openxmlformats.org/officeDocument/2006/relationships/slideLayout" Target="../slideLayouts/slideLayout14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emf"/><Relationship Id="rId1" Type="http://schemas.openxmlformats.org/officeDocument/2006/relationships/slideLayout" Target="../slideLayouts/slideLayout15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png"/><Relationship Id="rId2" Type="http://schemas.openxmlformats.org/officeDocument/2006/relationships/image" Target="../media/image148.emf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16.png"/><Relationship Id="rId5" Type="http://schemas.openxmlformats.org/officeDocument/2006/relationships/image" Target="../media/image215.png"/><Relationship Id="rId4" Type="http://schemas.openxmlformats.org/officeDocument/2006/relationships/image" Target="../media/image214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7" Type="http://schemas.openxmlformats.org/officeDocument/2006/relationships/image" Target="../media/image178.png"/><Relationship Id="rId2" Type="http://schemas.openxmlformats.org/officeDocument/2006/relationships/image" Target="../media/image148.emf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77.png"/><Relationship Id="rId5" Type="http://schemas.openxmlformats.org/officeDocument/2006/relationships/image" Target="../media/image176.png"/><Relationship Id="rId4" Type="http://schemas.openxmlformats.org/officeDocument/2006/relationships/image" Target="../media/image175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emf"/><Relationship Id="rId2" Type="http://schemas.openxmlformats.org/officeDocument/2006/relationships/image" Target="../media/image179.emf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81.emf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0.png"/><Relationship Id="rId3" Type="http://schemas.openxmlformats.org/officeDocument/2006/relationships/image" Target="../media/image194.png"/><Relationship Id="rId7" Type="http://schemas.openxmlformats.org/officeDocument/2006/relationships/image" Target="../media/image229.png"/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28.png"/><Relationship Id="rId5" Type="http://schemas.openxmlformats.org/officeDocument/2006/relationships/image" Target="../media/image227.png"/><Relationship Id="rId4" Type="http://schemas.openxmlformats.org/officeDocument/2006/relationships/image" Target="../media/image226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emf"/><Relationship Id="rId2" Type="http://schemas.openxmlformats.org/officeDocument/2006/relationships/image" Target="../media/image195.emf"/><Relationship Id="rId1" Type="http://schemas.openxmlformats.org/officeDocument/2006/relationships/slideLayout" Target="../slideLayouts/slideLayout15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9.png"/><Relationship Id="rId3" Type="http://schemas.openxmlformats.org/officeDocument/2006/relationships/image" Target="../media/image234.png"/><Relationship Id="rId7" Type="http://schemas.openxmlformats.org/officeDocument/2006/relationships/image" Target="../media/image238.png"/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37.png"/><Relationship Id="rId5" Type="http://schemas.openxmlformats.org/officeDocument/2006/relationships/image" Target="../media/image236.png"/><Relationship Id="rId4" Type="http://schemas.openxmlformats.org/officeDocument/2006/relationships/image" Target="../media/image235.png"/><Relationship Id="rId9" Type="http://schemas.openxmlformats.org/officeDocument/2006/relationships/image" Target="../media/image24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angeloyeo.github.io/2024/06/28/Affine_Transformation.html" TargetMode="External"/><Relationship Id="rId1" Type="http://schemas.openxmlformats.org/officeDocument/2006/relationships/slideLayout" Target="../slideLayouts/slideLayout14.xml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7.png"/><Relationship Id="rId13" Type="http://schemas.openxmlformats.org/officeDocument/2006/relationships/image" Target="../media/image252.png"/><Relationship Id="rId18" Type="http://schemas.openxmlformats.org/officeDocument/2006/relationships/image" Target="../media/image257.png"/><Relationship Id="rId26" Type="http://schemas.openxmlformats.org/officeDocument/2006/relationships/image" Target="../media/image203.png"/><Relationship Id="rId3" Type="http://schemas.openxmlformats.org/officeDocument/2006/relationships/image" Target="../media/image242.png"/><Relationship Id="rId21" Type="http://schemas.openxmlformats.org/officeDocument/2006/relationships/image" Target="../media/image260.png"/><Relationship Id="rId7" Type="http://schemas.openxmlformats.org/officeDocument/2006/relationships/image" Target="../media/image246.png"/><Relationship Id="rId12" Type="http://schemas.openxmlformats.org/officeDocument/2006/relationships/image" Target="../media/image251.png"/><Relationship Id="rId17" Type="http://schemas.openxmlformats.org/officeDocument/2006/relationships/image" Target="../media/image256.png"/><Relationship Id="rId25" Type="http://schemas.openxmlformats.org/officeDocument/2006/relationships/image" Target="../media/image202.png"/><Relationship Id="rId2" Type="http://schemas.openxmlformats.org/officeDocument/2006/relationships/image" Target="../media/image241.png"/><Relationship Id="rId16" Type="http://schemas.openxmlformats.org/officeDocument/2006/relationships/image" Target="../media/image255.png"/><Relationship Id="rId20" Type="http://schemas.openxmlformats.org/officeDocument/2006/relationships/image" Target="../media/image259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45.png"/><Relationship Id="rId11" Type="http://schemas.openxmlformats.org/officeDocument/2006/relationships/image" Target="../media/image250.png"/><Relationship Id="rId24" Type="http://schemas.openxmlformats.org/officeDocument/2006/relationships/image" Target="../media/image263.png"/><Relationship Id="rId5" Type="http://schemas.openxmlformats.org/officeDocument/2006/relationships/image" Target="../media/image244.png"/><Relationship Id="rId15" Type="http://schemas.openxmlformats.org/officeDocument/2006/relationships/image" Target="../media/image254.png"/><Relationship Id="rId23" Type="http://schemas.openxmlformats.org/officeDocument/2006/relationships/image" Target="../media/image262.png"/><Relationship Id="rId10" Type="http://schemas.openxmlformats.org/officeDocument/2006/relationships/image" Target="../media/image249.png"/><Relationship Id="rId19" Type="http://schemas.openxmlformats.org/officeDocument/2006/relationships/image" Target="../media/image198.png"/><Relationship Id="rId4" Type="http://schemas.openxmlformats.org/officeDocument/2006/relationships/image" Target="../media/image243.png"/><Relationship Id="rId9" Type="http://schemas.openxmlformats.org/officeDocument/2006/relationships/image" Target="../media/image248.png"/><Relationship Id="rId14" Type="http://schemas.openxmlformats.org/officeDocument/2006/relationships/image" Target="../media/image253.png"/><Relationship Id="rId22" Type="http://schemas.openxmlformats.org/officeDocument/2006/relationships/image" Target="../media/image261.png"/><Relationship Id="rId27" Type="http://schemas.openxmlformats.org/officeDocument/2006/relationships/image" Target="../media/image210.pn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7.png"/><Relationship Id="rId1" Type="http://schemas.openxmlformats.org/officeDocument/2006/relationships/slideLayout" Target="../slideLayouts/slideLayout15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8.png"/><Relationship Id="rId1" Type="http://schemas.openxmlformats.org/officeDocument/2006/relationships/slideLayout" Target="../slideLayouts/slideLayout14.xml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1.png"/><Relationship Id="rId3" Type="http://schemas.openxmlformats.org/officeDocument/2006/relationships/image" Target="../media/image32.png"/><Relationship Id="rId7" Type="http://schemas.openxmlformats.org/officeDocument/2006/relationships/image" Target="../media/image270.png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2.emf"/><Relationship Id="rId5" Type="http://schemas.openxmlformats.org/officeDocument/2006/relationships/image" Target="../media/image211.png"/><Relationship Id="rId4" Type="http://schemas.openxmlformats.org/officeDocument/2006/relationships/image" Target="../media/image34.png"/><Relationship Id="rId9" Type="http://schemas.openxmlformats.org/officeDocument/2006/relationships/image" Target="../media/image272.pn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9.png"/><Relationship Id="rId3" Type="http://schemas.openxmlformats.org/officeDocument/2006/relationships/image" Target="../media/image274.png"/><Relationship Id="rId7" Type="http://schemas.openxmlformats.org/officeDocument/2006/relationships/image" Target="../media/image278.png"/><Relationship Id="rId2" Type="http://schemas.openxmlformats.org/officeDocument/2006/relationships/image" Target="../media/image273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77.png"/><Relationship Id="rId5" Type="http://schemas.openxmlformats.org/officeDocument/2006/relationships/image" Target="../media/image276.png"/><Relationship Id="rId10" Type="http://schemas.openxmlformats.org/officeDocument/2006/relationships/image" Target="../media/image281.png"/><Relationship Id="rId4" Type="http://schemas.openxmlformats.org/officeDocument/2006/relationships/image" Target="../media/image275.png"/><Relationship Id="rId9" Type="http://schemas.openxmlformats.org/officeDocument/2006/relationships/image" Target="../media/image280.png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16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0.png"/><Relationship Id="rId3" Type="http://schemas.openxmlformats.org/officeDocument/2006/relationships/image" Target="../media/image630.png"/><Relationship Id="rId7" Type="http://schemas.openxmlformats.org/officeDocument/2006/relationships/image" Target="../media/image670.png"/><Relationship Id="rId2" Type="http://schemas.openxmlformats.org/officeDocument/2006/relationships/image" Target="../media/image620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660.png"/><Relationship Id="rId11" Type="http://schemas.openxmlformats.org/officeDocument/2006/relationships/image" Target="../media/image910.png"/><Relationship Id="rId5" Type="http://schemas.openxmlformats.org/officeDocument/2006/relationships/image" Target="../media/image650.png"/><Relationship Id="rId10" Type="http://schemas.openxmlformats.org/officeDocument/2006/relationships/image" Target="../media/image810.png"/><Relationship Id="rId4" Type="http://schemas.openxmlformats.org/officeDocument/2006/relationships/image" Target="../media/image640.png"/><Relationship Id="rId9" Type="http://schemas.openxmlformats.org/officeDocument/2006/relationships/image" Target="../media/image217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20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5.png"/><Relationship Id="rId4" Type="http://schemas.openxmlformats.org/officeDocument/2006/relationships/image" Target="../media/image14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023A84-237F-4433-8FD3-214B32E223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4218894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/>
              <a:t>Lecture</a:t>
            </a:r>
            <a:r>
              <a:rPr lang="ko-KR" altLang="en-US" b="1" dirty="0"/>
              <a:t> </a:t>
            </a:r>
            <a:r>
              <a:rPr lang="en-US" altLang="ko-KR" b="1" dirty="0"/>
              <a:t>2</a:t>
            </a:r>
            <a:br>
              <a:rPr lang="en-US" altLang="ko-KR" b="1" dirty="0"/>
            </a:br>
            <a:r>
              <a:rPr lang="en-US" altLang="ko-KR" b="1" dirty="0"/>
              <a:t>Linear transformations and Diagonalization</a:t>
            </a:r>
            <a:endParaRPr lang="ko-KR" altLang="en-US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AF93E6-7DBD-49A7-95F7-4D5412D63C4D}"/>
              </a:ext>
            </a:extLst>
          </p:cNvPr>
          <p:cNvSpPr txBox="1"/>
          <p:nvPr/>
        </p:nvSpPr>
        <p:spPr>
          <a:xfrm>
            <a:off x="0" y="6211669"/>
            <a:ext cx="54227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refs. </a:t>
            </a:r>
          </a:p>
          <a:p>
            <a:r>
              <a:rPr lang="en-US" altLang="ko-KR" dirty="0"/>
              <a:t>Contemporary Linear Algebra, H Anton, RC Busby</a:t>
            </a:r>
          </a:p>
        </p:txBody>
      </p:sp>
    </p:spTree>
    <p:extLst>
      <p:ext uri="{BB962C8B-B14F-4D97-AF65-F5344CB8AC3E}">
        <p14:creationId xmlns:p14="http://schemas.microsoft.com/office/powerpoint/2010/main" val="24845234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A3C6D7-D9B4-4D86-87DF-F9129ACCF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Invertibility of a square matrix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DE49E479-FCB2-4AB9-8F2E-C57E25E103E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ko-KR" dirty="0"/>
                  <a:t>An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ko-KR" dirty="0"/>
                  <a:t> matrix </a:t>
                </a:r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altLang="ko-KR" dirty="0"/>
                  <a:t> is invertible if and only if</a:t>
                </a:r>
                <a:endParaRPr lang="en-US" altLang="ko-KR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𝐴𝑥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has only a trivial solution, i.e.,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</a:rPr>
                          <m:t>ker</m:t>
                        </m:r>
                      </m:fName>
                      <m:e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r>
                  <a:rPr lang="en-US" altLang="ko-KR" dirty="0"/>
                  <a:t>.</a:t>
                </a: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</a:rPr>
                          <m:t>det</m:t>
                        </m:r>
                      </m:fName>
                      <m:e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</m:e>
                    </m:func>
                    <m:r>
                      <a:rPr lang="en-US" altLang="ko-KR" i="1">
                        <a:latin typeface="Cambria Math" panose="02040503050406030204" pitchFamily="18" charset="0"/>
                      </a:rPr>
                      <m:t>≠0</m:t>
                    </m:r>
                  </m:oMath>
                </a14:m>
                <a:endParaRPr lang="en-US" altLang="ko-KR" dirty="0"/>
              </a:p>
              <a:p>
                <a:pPr lvl="1"/>
                <a:r>
                  <a:rPr lang="en-US" altLang="ko-KR" sz="2400" dirty="0"/>
                  <a:t>A set of column (row) vectors of </a:t>
                </a:r>
                <a14:m>
                  <m:oMath xmlns:m="http://schemas.openxmlformats.org/officeDocument/2006/math">
                    <m:r>
                      <a:rPr lang="en-US" altLang="ko-KR" sz="2400" i="1" dirty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altLang="ko-KR" sz="2400" dirty="0"/>
                  <a:t> forms a basis of</a:t>
                </a:r>
                <a:r>
                  <a:rPr lang="ko-KR" altLang="en-US" sz="24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altLang="ko-KR" sz="2400" dirty="0"/>
                  <a:t>, i.e.,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2400" b="0" i="0" smtClean="0">
                        <a:latin typeface="Cambria Math" panose="02040503050406030204" pitchFamily="18" charset="0"/>
                      </a:rPr>
                      <m:t>Im</m:t>
                    </m:r>
                    <m:d>
                      <m:dPr>
                        <m:ctrlP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altLang="ko-KR" sz="2400" dirty="0"/>
                  <a:t>.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2400" dirty="0">
                        <a:latin typeface="Cambria Math" panose="02040503050406030204" pitchFamily="18" charset="0"/>
                      </a:rPr>
                      <m:t>rank</m:t>
                    </m:r>
                    <m:r>
                      <a:rPr lang="en-US" altLang="ko-KR" sz="24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2400" i="1" dirty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ko-KR" sz="2400" i="1" dirty="0">
                        <a:latin typeface="Cambria Math" panose="02040503050406030204" pitchFamily="18" charset="0"/>
                      </a:rPr>
                      <m:t>) = </m:t>
                    </m:r>
                    <m:r>
                      <a:rPr lang="en-US" altLang="ko-KR" sz="2400" i="1" dirty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ko-KR" sz="2400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2400" dirty="0">
                        <a:latin typeface="Cambria Math" panose="02040503050406030204" pitchFamily="18" charset="0"/>
                      </a:rPr>
                      <m:t>nullity</m:t>
                    </m:r>
                    <m:d>
                      <m:dPr>
                        <m:ctrlPr>
                          <a:rPr lang="en-US" altLang="ko-KR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400" i="1" dirty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altLang="ko-KR" sz="2400" i="1" dirty="0">
                        <a:latin typeface="Cambria Math" panose="02040503050406030204" pitchFamily="18" charset="0"/>
                      </a:rPr>
                      <m:t>= 0</m:t>
                    </m:r>
                  </m:oMath>
                </a14:m>
                <a:endParaRPr lang="en-US" altLang="ko-KR" sz="24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ko-KR" sz="240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altLang="ko-KR" sz="2400" dirty="0"/>
                  <a:t> is 1-1 and onto.</a:t>
                </a:r>
              </a:p>
              <a:p>
                <a:pPr lvl="1"/>
                <a:endParaRPr lang="en-US" altLang="ko-KR" dirty="0"/>
              </a:p>
              <a:p>
                <a:r>
                  <a:rPr lang="en-US" altLang="ko-KR" dirty="0"/>
                  <a:t>Q. Can an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altLang="ko-KR" i="1" dirty="0" err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ko-KR" dirty="0"/>
                  <a:t> matrix represent a bijective function?</a:t>
                </a:r>
              </a:p>
              <a:p>
                <a:pPr lvl="1"/>
                <a:endParaRPr lang="en-US" altLang="ko-KR" sz="2400" dirty="0"/>
              </a:p>
              <a:p>
                <a:pPr marL="536575" lvl="1" indent="0">
                  <a:buNone/>
                </a:pPr>
                <a:endParaRPr lang="en-US" altLang="ko-KR" dirty="0"/>
              </a:p>
              <a:p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DE49E479-FCB2-4AB9-8F2E-C57E25E103E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53" t="-7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0A8A3DF-46C5-4850-A93C-EEDDC7E45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835C7-4181-47F3-A53C-DB2A56D99C38}" type="slidenum">
              <a:rPr lang="en-CA" smtClean="0"/>
              <a:t>10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7172391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C8F7F2-0A98-4EFE-B07E-F4BD71842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Multi-mass Compliant Mechanism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FD5488D-5817-46B2-A80F-973E258FD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835C7-4181-47F3-A53C-DB2A56D99C38}" type="slidenum">
              <a:rPr lang="en-CA" smtClean="0"/>
              <a:t>100</a:t>
            </a:fld>
            <a:endParaRPr lang="en-CA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8B85124-351A-4A8B-ADF0-CD6CC2B3E7E8}"/>
              </a:ext>
            </a:extLst>
          </p:cNvPr>
          <p:cNvSpPr/>
          <p:nvPr/>
        </p:nvSpPr>
        <p:spPr>
          <a:xfrm>
            <a:off x="479149" y="1563114"/>
            <a:ext cx="457200" cy="539064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/>
          </a:p>
        </p:txBody>
      </p:sp>
      <p:sp>
        <p:nvSpPr>
          <p:cNvPr id="5" name="자유형: 도형 4">
            <a:extLst>
              <a:ext uri="{FF2B5EF4-FFF2-40B4-BE49-F238E27FC236}">
                <a16:creationId xmlns:a16="http://schemas.microsoft.com/office/drawing/2014/main" id="{C73B29E8-59F6-4752-B0CC-5733CF44907B}"/>
              </a:ext>
            </a:extLst>
          </p:cNvPr>
          <p:cNvSpPr/>
          <p:nvPr/>
        </p:nvSpPr>
        <p:spPr>
          <a:xfrm>
            <a:off x="936349" y="1832646"/>
            <a:ext cx="1120346" cy="0"/>
          </a:xfrm>
          <a:custGeom>
            <a:avLst/>
            <a:gdLst>
              <a:gd name="connsiteX0" fmla="*/ 0 w 1713470"/>
              <a:gd name="connsiteY0" fmla="*/ 334090 h 361833"/>
              <a:gd name="connsiteX1" fmla="*/ 774357 w 1713470"/>
              <a:gd name="connsiteY1" fmla="*/ 334090 h 361833"/>
              <a:gd name="connsiteX2" fmla="*/ 1243913 w 1713470"/>
              <a:gd name="connsiteY2" fmla="*/ 45765 h 361833"/>
              <a:gd name="connsiteX3" fmla="*/ 1713470 w 1713470"/>
              <a:gd name="connsiteY3" fmla="*/ 4576 h 361833"/>
              <a:gd name="connsiteX0" fmla="*/ 0 w 1713470"/>
              <a:gd name="connsiteY0" fmla="*/ 331834 h 337419"/>
              <a:gd name="connsiteX1" fmla="*/ 691978 w 1713470"/>
              <a:gd name="connsiteY1" fmla="*/ 249455 h 337419"/>
              <a:gd name="connsiteX2" fmla="*/ 1243913 w 1713470"/>
              <a:gd name="connsiteY2" fmla="*/ 43509 h 337419"/>
              <a:gd name="connsiteX3" fmla="*/ 1713470 w 1713470"/>
              <a:gd name="connsiteY3" fmla="*/ 2320 h 337419"/>
              <a:gd name="connsiteX0" fmla="*/ 0 w 1713470"/>
              <a:gd name="connsiteY0" fmla="*/ 331834 h 331834"/>
              <a:gd name="connsiteX1" fmla="*/ 1243913 w 1713470"/>
              <a:gd name="connsiteY1" fmla="*/ 43509 h 331834"/>
              <a:gd name="connsiteX2" fmla="*/ 1713470 w 1713470"/>
              <a:gd name="connsiteY2" fmla="*/ 2320 h 331834"/>
              <a:gd name="connsiteX0" fmla="*/ 0 w 1713470"/>
              <a:gd name="connsiteY0" fmla="*/ 329513 h 329513"/>
              <a:gd name="connsiteX1" fmla="*/ 1713470 w 1713470"/>
              <a:gd name="connsiteY1" fmla="*/ -1 h 329513"/>
              <a:gd name="connsiteX0" fmla="*/ 0 w 1553546"/>
              <a:gd name="connsiteY0" fmla="*/ 0 h 12694"/>
              <a:gd name="connsiteX1" fmla="*/ 1553546 w 1553546"/>
              <a:gd name="connsiteY1" fmla="*/ 12694 h 12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553546" h="12694">
                <a:moveTo>
                  <a:pt x="0" y="0"/>
                </a:moveTo>
                <a:lnTo>
                  <a:pt x="1553546" y="12694"/>
                </a:lnTo>
              </a:path>
            </a:pathLst>
          </a:cu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6A04F59-228B-4DD6-AC52-64658744122A}"/>
              </a:ext>
            </a:extLst>
          </p:cNvPr>
          <p:cNvSpPr/>
          <p:nvPr/>
        </p:nvSpPr>
        <p:spPr>
          <a:xfrm>
            <a:off x="2056695" y="1598646"/>
            <a:ext cx="468000" cy="4680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800" dirty="0">
              <a:solidFill>
                <a:schemeClr val="tx1"/>
              </a:solidFill>
            </a:endParaRPr>
          </a:p>
        </p:txBody>
      </p:sp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08301C53-4114-474C-987C-634405F6019E}"/>
              </a:ext>
            </a:extLst>
          </p:cNvPr>
          <p:cNvSpPr/>
          <p:nvPr/>
        </p:nvSpPr>
        <p:spPr>
          <a:xfrm rot="5400000">
            <a:off x="1738245" y="2626819"/>
            <a:ext cx="1120346" cy="0"/>
          </a:xfrm>
          <a:custGeom>
            <a:avLst/>
            <a:gdLst>
              <a:gd name="connsiteX0" fmla="*/ 0 w 1713470"/>
              <a:gd name="connsiteY0" fmla="*/ 334090 h 361833"/>
              <a:gd name="connsiteX1" fmla="*/ 774357 w 1713470"/>
              <a:gd name="connsiteY1" fmla="*/ 334090 h 361833"/>
              <a:gd name="connsiteX2" fmla="*/ 1243913 w 1713470"/>
              <a:gd name="connsiteY2" fmla="*/ 45765 h 361833"/>
              <a:gd name="connsiteX3" fmla="*/ 1713470 w 1713470"/>
              <a:gd name="connsiteY3" fmla="*/ 4576 h 361833"/>
              <a:gd name="connsiteX0" fmla="*/ 0 w 1713470"/>
              <a:gd name="connsiteY0" fmla="*/ 331834 h 337419"/>
              <a:gd name="connsiteX1" fmla="*/ 691978 w 1713470"/>
              <a:gd name="connsiteY1" fmla="*/ 249455 h 337419"/>
              <a:gd name="connsiteX2" fmla="*/ 1243913 w 1713470"/>
              <a:gd name="connsiteY2" fmla="*/ 43509 h 337419"/>
              <a:gd name="connsiteX3" fmla="*/ 1713470 w 1713470"/>
              <a:gd name="connsiteY3" fmla="*/ 2320 h 337419"/>
              <a:gd name="connsiteX0" fmla="*/ 0 w 1713470"/>
              <a:gd name="connsiteY0" fmla="*/ 331834 h 331834"/>
              <a:gd name="connsiteX1" fmla="*/ 1243913 w 1713470"/>
              <a:gd name="connsiteY1" fmla="*/ 43509 h 331834"/>
              <a:gd name="connsiteX2" fmla="*/ 1713470 w 1713470"/>
              <a:gd name="connsiteY2" fmla="*/ 2320 h 331834"/>
              <a:gd name="connsiteX0" fmla="*/ 0 w 1713470"/>
              <a:gd name="connsiteY0" fmla="*/ 329513 h 329513"/>
              <a:gd name="connsiteX1" fmla="*/ 1713470 w 1713470"/>
              <a:gd name="connsiteY1" fmla="*/ -1 h 329513"/>
              <a:gd name="connsiteX0" fmla="*/ 0 w 1553546"/>
              <a:gd name="connsiteY0" fmla="*/ 0 h 12694"/>
              <a:gd name="connsiteX1" fmla="*/ 1553546 w 1553546"/>
              <a:gd name="connsiteY1" fmla="*/ 12694 h 12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553546" h="12694">
                <a:moveTo>
                  <a:pt x="0" y="0"/>
                </a:moveTo>
                <a:lnTo>
                  <a:pt x="1553546" y="12694"/>
                </a:lnTo>
              </a:path>
            </a:pathLst>
          </a:cu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FEE6DDD-BBC4-4AE3-8A02-F0F5D0E343C8}"/>
              </a:ext>
            </a:extLst>
          </p:cNvPr>
          <p:cNvSpPr/>
          <p:nvPr/>
        </p:nvSpPr>
        <p:spPr>
          <a:xfrm>
            <a:off x="2064418" y="3170550"/>
            <a:ext cx="468000" cy="4680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800" dirty="0">
              <a:solidFill>
                <a:schemeClr val="tx1"/>
              </a:solidFill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2A069281-0E2B-434E-82F6-3FCD53A06F5A}"/>
              </a:ext>
            </a:extLst>
          </p:cNvPr>
          <p:cNvCxnSpPr>
            <a:cxnSpLocks/>
          </p:cNvCxnSpPr>
          <p:nvPr/>
        </p:nvCxnSpPr>
        <p:spPr>
          <a:xfrm flipV="1">
            <a:off x="2298418" y="1038547"/>
            <a:ext cx="0" cy="56009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2978ADD-EACA-41BA-867C-C8056BE3F591}"/>
                  </a:ext>
                </a:extLst>
              </p:cNvPr>
              <p:cNvSpPr txBox="1"/>
              <p:nvPr/>
            </p:nvSpPr>
            <p:spPr>
              <a:xfrm>
                <a:off x="3289454" y="3157835"/>
                <a:ext cx="45185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dirty="0" smtClean="0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2978ADD-EACA-41BA-867C-C8056BE3F5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9454" y="3157835"/>
                <a:ext cx="451855" cy="4616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1B10CCD3-B8D3-4057-B9AF-89B8FEFE98DA}"/>
              </a:ext>
            </a:extLst>
          </p:cNvPr>
          <p:cNvCxnSpPr>
            <a:cxnSpLocks/>
          </p:cNvCxnSpPr>
          <p:nvPr/>
        </p:nvCxnSpPr>
        <p:spPr>
          <a:xfrm flipV="1">
            <a:off x="2532418" y="3388668"/>
            <a:ext cx="817367" cy="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A0B4E85-F1F4-48F6-8255-E296F0D91475}"/>
                  </a:ext>
                </a:extLst>
              </p:cNvPr>
              <p:cNvSpPr txBox="1"/>
              <p:nvPr/>
            </p:nvSpPr>
            <p:spPr>
              <a:xfrm>
                <a:off x="2289182" y="766522"/>
                <a:ext cx="47102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dirty="0" smtClean="0"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A0B4E85-F1F4-48F6-8255-E296F0D914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9182" y="766522"/>
                <a:ext cx="471026" cy="461665"/>
              </a:xfrm>
              <a:prstGeom prst="rect">
                <a:avLst/>
              </a:prstGeom>
              <a:blipFill>
                <a:blip r:embed="rId3"/>
                <a:stretch>
                  <a:fillRect l="-1299" b="-1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원호 12">
            <a:extLst>
              <a:ext uri="{FF2B5EF4-FFF2-40B4-BE49-F238E27FC236}">
                <a16:creationId xmlns:a16="http://schemas.microsoft.com/office/drawing/2014/main" id="{19B3BEE1-34CC-40A6-8692-60B0882BCC9E}"/>
              </a:ext>
            </a:extLst>
          </p:cNvPr>
          <p:cNvSpPr/>
          <p:nvPr/>
        </p:nvSpPr>
        <p:spPr>
          <a:xfrm rot="10800000">
            <a:off x="2251386" y="3353765"/>
            <a:ext cx="516117" cy="531470"/>
          </a:xfrm>
          <a:prstGeom prst="arc">
            <a:avLst>
              <a:gd name="adj1" fmla="val 8883808"/>
              <a:gd name="adj2" fmla="val 19011156"/>
            </a:avLst>
          </a:prstGeom>
          <a:ln w="5715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C1CA1CE-AD3F-4D31-842B-232D94DC941E}"/>
                  </a:ext>
                </a:extLst>
              </p:cNvPr>
              <p:cNvSpPr txBox="1"/>
              <p:nvPr/>
            </p:nvSpPr>
            <p:spPr>
              <a:xfrm>
                <a:off x="2444925" y="3839969"/>
                <a:ext cx="52238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dirty="0" smtClean="0">
                          <a:latin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C1CA1CE-AD3F-4D31-842B-232D94DC94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4925" y="3839969"/>
                <a:ext cx="522386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3E0C91A-8C57-440E-8CD7-411A676FC6FA}"/>
                  </a:ext>
                </a:extLst>
              </p:cNvPr>
              <p:cNvSpPr txBox="1"/>
              <p:nvPr/>
            </p:nvSpPr>
            <p:spPr>
              <a:xfrm>
                <a:off x="4424328" y="1301327"/>
                <a:ext cx="3245056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ko-KR" sz="4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𝑀</m:t>
                      </m:r>
                      <m:acc>
                        <m:accPr>
                          <m:chr m:val="̈"/>
                          <m:ctrlPr>
                            <a:rPr kumimoji="0" lang="en-US" altLang="ko-KR" sz="4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accPr>
                        <m:e>
                          <m:r>
                            <a:rPr kumimoji="0" lang="en-US" altLang="ko-KR" sz="4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</m:e>
                      </m:acc>
                      <m:r>
                        <a:rPr kumimoji="0" lang="en-US" altLang="ko-KR" sz="4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+</m:t>
                      </m:r>
                      <m:r>
                        <a:rPr kumimoji="0" lang="en-US" altLang="ko-KR" sz="4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𝐾𝑥</m:t>
                      </m:r>
                      <m:r>
                        <a:rPr kumimoji="0" lang="en-US" altLang="ko-KR" sz="4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=0</m:t>
                      </m:r>
                    </m:oMath>
                  </m:oMathPara>
                </a14:m>
                <a:endParaRPr kumimoji="0" lang="ko-KR" alt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34" charset="-127"/>
                  <a:cs typeface="+mn-cs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3E0C91A-8C57-440E-8CD7-411A676FC6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4328" y="1301327"/>
                <a:ext cx="3245056" cy="7078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94BAE53-7014-4D31-BF76-4BEDF69D8AE4}"/>
                  </a:ext>
                </a:extLst>
              </p:cNvPr>
              <p:cNvSpPr txBox="1"/>
              <p:nvPr/>
            </p:nvSpPr>
            <p:spPr>
              <a:xfrm>
                <a:off x="2537134" y="1602500"/>
                <a:ext cx="99546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dirty="0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ko-KR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dirty="0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ko-KR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dirty="0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altLang="ko-KR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94BAE53-7014-4D31-BF76-4BEDF69D8A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7134" y="1602500"/>
                <a:ext cx="995465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4FA8603-16C0-4F55-83A6-6637B33A3D81}"/>
                  </a:ext>
                </a:extLst>
              </p:cNvPr>
              <p:cNvSpPr txBox="1"/>
              <p:nvPr/>
            </p:nvSpPr>
            <p:spPr>
              <a:xfrm>
                <a:off x="1057319" y="3176885"/>
                <a:ext cx="100969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dirty="0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ko-KR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dirty="0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ko-KR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dirty="0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altLang="ko-KR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4FA8603-16C0-4F55-83A6-6637B33A3D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7319" y="3176885"/>
                <a:ext cx="1009699" cy="461665"/>
              </a:xfrm>
              <a:prstGeom prst="rect">
                <a:avLst/>
              </a:prstGeom>
              <a:blipFill>
                <a:blip r:embed="rId7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직사각형 18">
            <a:extLst>
              <a:ext uri="{FF2B5EF4-FFF2-40B4-BE49-F238E27FC236}">
                <a16:creationId xmlns:a16="http://schemas.microsoft.com/office/drawing/2014/main" id="{FD5B9376-EC04-4C86-97A6-BD1CCE960F61}"/>
              </a:ext>
            </a:extLst>
          </p:cNvPr>
          <p:cNvSpPr/>
          <p:nvPr/>
        </p:nvSpPr>
        <p:spPr>
          <a:xfrm>
            <a:off x="4498345" y="2538157"/>
            <a:ext cx="6263993" cy="163121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2000" dirty="0">
                <a:latin typeface="Consolas" panose="020B0609020204030204" pitchFamily="49" charset="0"/>
              </a:rPr>
              <a:t>[V, D] = </a:t>
            </a:r>
            <a:r>
              <a:rPr lang="en-US" altLang="ko-KR" sz="2000" dirty="0" err="1">
                <a:latin typeface="Consolas" panose="020B0609020204030204" pitchFamily="49" charset="0"/>
              </a:rPr>
              <a:t>eig</a:t>
            </a:r>
            <a:r>
              <a:rPr lang="en-US" altLang="ko-KR" sz="2000" dirty="0">
                <a:latin typeface="Consolas" panose="020B0609020204030204" pitchFamily="49" charset="0"/>
              </a:rPr>
              <a:t>(K*inv(M));</a:t>
            </a:r>
          </a:p>
          <a:p>
            <a:endParaRPr lang="en-US" altLang="ko-KR" sz="2000" dirty="0">
              <a:latin typeface="Consolas" panose="020B0609020204030204" pitchFamily="49" charset="0"/>
            </a:endParaRPr>
          </a:p>
          <a:p>
            <a:r>
              <a:rPr lang="en-US" altLang="ko-KR" sz="2000" dirty="0">
                <a:latin typeface="Consolas" panose="020B0609020204030204" pitchFamily="49" charset="0"/>
              </a:rPr>
              <a:t>[V, D] = </a:t>
            </a:r>
            <a:r>
              <a:rPr lang="en-US" altLang="ko-KR" sz="2000" dirty="0" err="1">
                <a:latin typeface="Consolas" panose="020B0609020204030204" pitchFamily="49" charset="0"/>
              </a:rPr>
              <a:t>eig</a:t>
            </a:r>
            <a:r>
              <a:rPr lang="en-US" altLang="ko-KR" sz="2000" dirty="0">
                <a:latin typeface="Consolas" panose="020B0609020204030204" pitchFamily="49" charset="0"/>
              </a:rPr>
              <a:t>(inv(sqrt(M))*K*inv(sqrt(M)));</a:t>
            </a:r>
          </a:p>
          <a:p>
            <a:endParaRPr lang="en-US" altLang="ko-KR" sz="2000" dirty="0">
              <a:latin typeface="Consolas" panose="020B0609020204030204" pitchFamily="49" charset="0"/>
            </a:endParaRPr>
          </a:p>
          <a:p>
            <a:r>
              <a:rPr lang="en-US" altLang="ko-KR" sz="2000" dirty="0">
                <a:latin typeface="Consolas" panose="020B0609020204030204" pitchFamily="49" charset="0"/>
              </a:rPr>
              <a:t>[V, D] = </a:t>
            </a:r>
            <a:r>
              <a:rPr lang="en-US" altLang="ko-KR" sz="2000" dirty="0" err="1">
                <a:latin typeface="Consolas" panose="020B0609020204030204" pitchFamily="49" charset="0"/>
              </a:rPr>
              <a:t>eig</a:t>
            </a:r>
            <a:r>
              <a:rPr lang="en-US" altLang="ko-KR" sz="2000" dirty="0">
                <a:latin typeface="Consolas" panose="020B0609020204030204" pitchFamily="49" charset="0"/>
              </a:rPr>
              <a:t>(K, M);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D27629E-0943-48C3-B1D0-C2B534B7369C}"/>
              </a:ext>
            </a:extLst>
          </p:cNvPr>
          <p:cNvSpPr/>
          <p:nvPr/>
        </p:nvSpPr>
        <p:spPr>
          <a:xfrm>
            <a:off x="4424328" y="4668880"/>
            <a:ext cx="455284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/>
              <a:t>See also.</a:t>
            </a:r>
          </a:p>
          <a:p>
            <a:r>
              <a:rPr lang="ko-KR" altLang="en-US" sz="2400" dirty="0">
                <a:hlinkClick r:id="rId8"/>
              </a:rPr>
              <a:t>https://ocw.snu.ac.kr/node/30658</a:t>
            </a:r>
            <a:r>
              <a:rPr lang="ko-KR" altLang="en-US" sz="2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678520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1D2EAE-22C6-46A5-AF1E-6F9F793C6A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Direction of stretching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BEBBA9D-506B-4DCE-BBB3-3E4F9A1B58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835C7-4181-47F3-A53C-DB2A56D99C38}" type="slidenum">
              <a:rPr lang="en-CA" smtClean="0"/>
              <a:t>11</a:t>
            </a:fld>
            <a:endParaRPr lang="en-CA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2548912-CA39-446B-92AC-62A2226AFD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2100" y="1428750"/>
            <a:ext cx="5334000" cy="40005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6D92541-7A96-467C-8E7F-C840AD50A386}"/>
              </a:ext>
            </a:extLst>
          </p:cNvPr>
          <p:cNvSpPr txBox="1"/>
          <p:nvPr/>
        </p:nvSpPr>
        <p:spPr>
          <a:xfrm>
            <a:off x="290456" y="6015692"/>
            <a:ext cx="87374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800" dirty="0"/>
              <a:t>lab: </a:t>
            </a:r>
            <a:r>
              <a:rPr lang="en-US" altLang="ko-KR" sz="2800" dirty="0" err="1"/>
              <a:t>example_matrix_is_a_linear_transformation.m</a:t>
            </a:r>
            <a:endParaRPr lang="en-US" altLang="ko-KR" sz="28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293BE57-A283-48C4-88FA-9D0105779D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800" y="1428750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8344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A6B289E3-BFA9-416A-9E01-AEA8F43C30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3861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1.2 Projection and least square</a:t>
            </a:r>
            <a:endParaRPr lang="ko-KR" altLang="en-US" dirty="0"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593035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EF9494-23C6-4311-988A-55FC199D6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Projection formula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AAFB5F9-3649-4432-A24E-36EB7FD68E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835C7-4181-47F3-A53C-DB2A56D99C38}" type="slidenum">
              <a:rPr lang="en-CA" smtClean="0"/>
              <a:t>13</a:t>
            </a:fld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2144A54-FDE7-44DD-B036-17D686D0E186}"/>
                  </a:ext>
                </a:extLst>
              </p:cNvPr>
              <p:cNvSpPr txBox="1"/>
              <p:nvPr/>
            </p:nvSpPr>
            <p:spPr>
              <a:xfrm>
                <a:off x="6383384" y="1951675"/>
                <a:ext cx="3014616" cy="9035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altLang="ko-KR" sz="2800" b="0" i="0" smtClean="0">
                              <a:latin typeface="Cambria Math" panose="02040503050406030204" pitchFamily="18" charset="0"/>
                            </a:rPr>
                            <m:t>proj</m:t>
                          </m:r>
                        </m:e>
                        <m:sub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ko-KR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800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ko-KR" altLang="en-US" sz="2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2144A54-FDE7-44DD-B036-17D686D0E1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3384" y="1951675"/>
                <a:ext cx="3014616" cy="90351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19A799D-02C0-48A7-80E2-2DE7DCE4E5F9}"/>
                  </a:ext>
                </a:extLst>
              </p:cNvPr>
              <p:cNvSpPr txBox="1"/>
              <p:nvPr/>
            </p:nvSpPr>
            <p:spPr>
              <a:xfrm>
                <a:off x="5956300" y="929403"/>
                <a:ext cx="4910344" cy="6718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800" dirty="0"/>
                  <a:t>Projection of </a:t>
                </a:r>
                <a14:m>
                  <m:oMath xmlns:m="http://schemas.openxmlformats.org/officeDocument/2006/math">
                    <m:r>
                      <a:rPr lang="en-US" altLang="ko-KR" sz="280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ko-KR" sz="2800" dirty="0"/>
                  <a:t> onto </a:t>
                </a:r>
                <a14:m>
                  <m:oMath xmlns:m="http://schemas.openxmlformats.org/officeDocument/2006/math">
                    <m:r>
                      <a:rPr lang="en-US" altLang="ko-KR" sz="2800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endParaRPr lang="en-US" altLang="ko-KR" sz="28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19A799D-02C0-48A7-80E2-2DE7DCE4E5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6300" y="929403"/>
                <a:ext cx="4910344" cy="671851"/>
              </a:xfrm>
              <a:prstGeom prst="rect">
                <a:avLst/>
              </a:prstGeom>
              <a:blipFill>
                <a:blip r:embed="rId3"/>
                <a:stretch>
                  <a:fillRect l="-2233" b="-2432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4EC3229-CA76-4274-9B8C-66407465F02A}"/>
                  </a:ext>
                </a:extLst>
              </p:cNvPr>
              <p:cNvSpPr txBox="1"/>
              <p:nvPr/>
            </p:nvSpPr>
            <p:spPr>
              <a:xfrm>
                <a:off x="5956300" y="4229037"/>
                <a:ext cx="4910344" cy="13181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800" dirty="0"/>
                  <a:t>Every vector </a:t>
                </a:r>
                <a14:m>
                  <m:oMath xmlns:m="http://schemas.openxmlformats.org/officeDocument/2006/math">
                    <m:r>
                      <a:rPr lang="en-US" altLang="ko-KR" sz="280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ko-KR" sz="2800" dirty="0"/>
                  <a:t>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800" i="1" dirty="0" err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800" i="1" dirty="0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ko-KR" sz="2800" i="1" dirty="0" err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altLang="ko-KR" sz="2800" dirty="0"/>
                  <a:t> is </a:t>
                </a:r>
                <a:r>
                  <a:rPr lang="en-US" altLang="ko-KR" sz="2800" i="1" dirty="0"/>
                  <a:t>uniquely</a:t>
                </a:r>
                <a:r>
                  <a:rPr lang="en-US" altLang="ko-KR" sz="2800" dirty="0"/>
                  <a:t> expressed as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4EC3229-CA76-4274-9B8C-66407465F0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6300" y="4229037"/>
                <a:ext cx="4910344" cy="1318181"/>
              </a:xfrm>
              <a:prstGeom prst="rect">
                <a:avLst/>
              </a:prstGeom>
              <a:blipFill>
                <a:blip r:embed="rId4"/>
                <a:stretch>
                  <a:fillRect l="-2233" b="-1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6DB623E-71A4-4D1C-BDE9-1E800978FBC3}"/>
                  </a:ext>
                </a:extLst>
              </p:cNvPr>
              <p:cNvSpPr txBox="1"/>
              <p:nvPr/>
            </p:nvSpPr>
            <p:spPr>
              <a:xfrm>
                <a:off x="5537200" y="5862341"/>
                <a:ext cx="4910344" cy="5345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altLang="ko-KR" sz="2800" b="0" i="0" smtClean="0">
                              <a:latin typeface="Cambria Math" panose="02040503050406030204" pitchFamily="18" charset="0"/>
                            </a:rPr>
                            <m:t>proj</m:t>
                          </m:r>
                        </m:e>
                        <m:sub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altLang="ko-KR" sz="2800">
                              <a:latin typeface="Cambria Math" panose="02040503050406030204" pitchFamily="18" charset="0"/>
                            </a:rPr>
                            <m:t>proj</m:t>
                          </m:r>
                        </m:e>
                        <m:sub>
                          <m:sSup>
                            <m:sSupPr>
                              <m:ctrlP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8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  <m:t>⊥</m:t>
                              </m:r>
                            </m:sup>
                          </m:sSup>
                        </m:sub>
                      </m:sSub>
                      <m:r>
                        <a:rPr lang="en-US" altLang="ko-KR" sz="2800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6DB623E-71A4-4D1C-BDE9-1E800978FB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7200" y="5862341"/>
                <a:ext cx="4910344" cy="53457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그림 10">
            <a:extLst>
              <a:ext uri="{FF2B5EF4-FFF2-40B4-BE49-F238E27FC236}">
                <a16:creationId xmlns:a16="http://schemas.microsoft.com/office/drawing/2014/main" id="{0A08BFA8-D278-4295-8664-46F0013702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0456" y="929403"/>
            <a:ext cx="5015493" cy="475509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F8A1140-BE94-4BC2-8116-EC3D6D642720}"/>
                  </a:ext>
                </a:extLst>
              </p:cNvPr>
              <p:cNvSpPr txBox="1"/>
              <p:nvPr/>
            </p:nvSpPr>
            <p:spPr>
              <a:xfrm>
                <a:off x="7018464" y="3245908"/>
                <a:ext cx="301461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800" i="1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altLang="ko-KR" sz="28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altLang="ko-KR" sz="2800" i="1"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ko-KR" altLang="en-US" sz="28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F8A1140-BE94-4BC2-8116-EC3D6D6427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8464" y="3245908"/>
                <a:ext cx="3014616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9319E38-796D-44A0-8CE7-8AC727196265}"/>
                  </a:ext>
                </a:extLst>
              </p:cNvPr>
              <p:cNvSpPr txBox="1"/>
              <p:nvPr/>
            </p:nvSpPr>
            <p:spPr>
              <a:xfrm>
                <a:off x="9863777" y="3276685"/>
                <a:ext cx="149002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dirty="0"/>
                  <a:t>if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altLang="ko-KR" sz="2400" b="0" i="0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9319E38-796D-44A0-8CE7-8AC7271962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3777" y="3276685"/>
                <a:ext cx="1490023" cy="461665"/>
              </a:xfrm>
              <a:prstGeom prst="rect">
                <a:avLst/>
              </a:prstGeom>
              <a:blipFill>
                <a:blip r:embed="rId8"/>
                <a:stretch>
                  <a:fillRect l="-6122" t="-10667" b="-30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597673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C932D1-7996-48AA-B2F4-85BFB78DD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Projection operator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B477B7F-C2C3-448E-AB74-91E3B5372C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835C7-4181-47F3-A53C-DB2A56D99C38}" type="slidenum">
              <a:rPr lang="en-CA" smtClean="0"/>
              <a:t>14</a:t>
            </a:fld>
            <a:endParaRPr lang="en-CA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27B23AD-B7CE-49FE-8805-5C2A5CC1DF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456" y="929403"/>
            <a:ext cx="5015493" cy="475509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CB24597-1191-452D-AFEF-2867C9A3D2C7}"/>
                  </a:ext>
                </a:extLst>
              </p:cNvPr>
              <p:cNvSpPr txBox="1"/>
              <p:nvPr/>
            </p:nvSpPr>
            <p:spPr>
              <a:xfrm>
                <a:off x="5156200" y="1069103"/>
                <a:ext cx="5537200" cy="6707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800" dirty="0"/>
                  <a:t>Projection operator onto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2800" i="0" dirty="0" smtClean="0">
                        <a:latin typeface="Cambria Math" panose="02040503050406030204" pitchFamily="18" charset="0"/>
                      </a:rPr>
                      <m:t>span</m:t>
                    </m:r>
                    <m:r>
                      <a:rPr lang="en-US" altLang="ko-KR" sz="2800" i="1" dirty="0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altLang="ko-KR" sz="2800" i="1" dirty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ko-KR" sz="2800" i="1" dirty="0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altLang="ko-KR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CB24597-1191-452D-AFEF-2867C9A3D2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6200" y="1069103"/>
                <a:ext cx="5537200" cy="670761"/>
              </a:xfrm>
              <a:prstGeom prst="rect">
                <a:avLst/>
              </a:prstGeom>
              <a:blipFill>
                <a:blip r:embed="rId3"/>
                <a:stretch>
                  <a:fillRect l="-1982" b="-254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AE7097C-BB06-4B6D-8F56-6ED0F38814A0}"/>
                  </a:ext>
                </a:extLst>
              </p:cNvPr>
              <p:cNvSpPr txBox="1"/>
              <p:nvPr/>
            </p:nvSpPr>
            <p:spPr>
              <a:xfrm>
                <a:off x="5875384" y="2221067"/>
                <a:ext cx="5135516" cy="1060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altLang="ko-KR" sz="2800" b="0" i="0" smtClean="0">
                              <a:latin typeface="Cambria Math" panose="02040503050406030204" pitchFamily="18" charset="0"/>
                            </a:rPr>
                            <m:t>proj</m:t>
                          </m:r>
                        </m:e>
                        <m:sub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altLang="ko-KR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2800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p>
                                  <m:r>
                                    <a:rPr lang="en-US" altLang="ko-KR" sz="28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den>
                          </m:f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sSup>
                            <m:sSupPr>
                              <m:ctrlP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</m:e>
                      </m:d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AE7097C-BB06-4B6D-8F56-6ED0F38814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5384" y="2221067"/>
                <a:ext cx="5135516" cy="106048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967BF16-794B-4FC1-8250-6C5E813B28AB}"/>
                  </a:ext>
                </a:extLst>
              </p:cNvPr>
              <p:cNvSpPr txBox="1"/>
              <p:nvPr/>
            </p:nvSpPr>
            <p:spPr>
              <a:xfrm>
                <a:off x="5156200" y="3673108"/>
                <a:ext cx="5537200" cy="6707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800" dirty="0"/>
                  <a:t>Standard matrix for </a:t>
                </a:r>
                <a14:m>
                  <m:oMath xmlns:m="http://schemas.openxmlformats.org/officeDocument/2006/math">
                    <m:r>
                      <a:rPr lang="en-US" altLang="ko-KR" sz="2800" i="1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en-US" altLang="ko-KR" sz="28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967BF16-794B-4FC1-8250-6C5E813B28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6200" y="3673108"/>
                <a:ext cx="5537200" cy="670761"/>
              </a:xfrm>
              <a:prstGeom prst="rect">
                <a:avLst/>
              </a:prstGeom>
              <a:blipFill>
                <a:blip r:embed="rId5"/>
                <a:stretch>
                  <a:fillRect l="-1982" b="-254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2A56102-4712-4834-9E69-62B4A013F087}"/>
                  </a:ext>
                </a:extLst>
              </p:cNvPr>
              <p:cNvSpPr txBox="1"/>
              <p:nvPr/>
            </p:nvSpPr>
            <p:spPr>
              <a:xfrm>
                <a:off x="5875384" y="4662264"/>
                <a:ext cx="2735216" cy="9019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ko-KR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8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US" altLang="ko-KR" sz="28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altLang="ko-KR" sz="2800" i="1">
                              <a:latin typeface="Cambria Math" panose="02040503050406030204" pitchFamily="18" charset="0"/>
                            </a:rPr>
                            <m:t>𝑣</m:t>
                          </m:r>
                        </m:den>
                      </m:f>
                      <m:r>
                        <a:rPr lang="en-US" altLang="ko-KR" sz="2800" i="1">
                          <a:latin typeface="Cambria Math" panose="02040503050406030204" pitchFamily="18" charset="0"/>
                        </a:rPr>
                        <m:t>𝑣</m:t>
                      </m:r>
                      <m:sSup>
                        <m:sSupPr>
                          <m:ctrlPr>
                            <a:rPr lang="en-US" altLang="ko-KR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8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altLang="ko-KR" sz="28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ko-KR" altLang="en-US" sz="28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2A56102-4712-4834-9E69-62B4A013F0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5384" y="4662264"/>
                <a:ext cx="2735216" cy="90197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A683CFB-5BCA-4D48-BAB9-D305816C1E55}"/>
                  </a:ext>
                </a:extLst>
              </p:cNvPr>
              <p:cNvSpPr txBox="1"/>
              <p:nvPr/>
            </p:nvSpPr>
            <p:spPr>
              <a:xfrm>
                <a:off x="5156200" y="5860352"/>
                <a:ext cx="5537200" cy="6707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800" dirty="0"/>
                  <a:t>Q.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2800" i="0" dirty="0" smtClean="0">
                        <a:latin typeface="Cambria Math" panose="02040503050406030204" pitchFamily="18" charset="0"/>
                      </a:rPr>
                      <m:t>rank</m:t>
                    </m:r>
                    <m:r>
                      <a:rPr lang="en-US" altLang="ko-KR" sz="2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280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ko-KR" sz="2800" i="1" dirty="0" smtClean="0">
                        <a:latin typeface="Cambria Math" panose="02040503050406030204" pitchFamily="18" charset="0"/>
                      </a:rPr>
                      <m:t>)=?</m:t>
                    </m:r>
                  </m:oMath>
                </a14:m>
                <a:endParaRPr lang="en-US" altLang="ko-KR" sz="2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A683CFB-5BCA-4D48-BAB9-D305816C1E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6200" y="5860352"/>
                <a:ext cx="5537200" cy="670761"/>
              </a:xfrm>
              <a:prstGeom prst="rect">
                <a:avLst/>
              </a:prstGeom>
              <a:blipFill>
                <a:blip r:embed="rId7"/>
                <a:stretch>
                  <a:fillRect l="-1982" b="-254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552EF55-5C4C-4CE7-AB2B-3DBA6F86E0C4}"/>
                  </a:ext>
                </a:extLst>
              </p:cNvPr>
              <p:cNvSpPr txBox="1"/>
              <p:nvPr/>
            </p:nvSpPr>
            <p:spPr>
              <a:xfrm>
                <a:off x="8694784" y="4851643"/>
                <a:ext cx="302731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800" b="0" dirty="0"/>
                  <a:t>(</a:t>
                </a:r>
                <a14:m>
                  <m:oMath xmlns:m="http://schemas.openxmlformats.org/officeDocument/2006/math">
                    <m:r>
                      <a:rPr lang="en-US" altLang="ko-KR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2800" i="1">
                        <a:latin typeface="Cambria Math" panose="02040503050406030204" pitchFamily="18" charset="0"/>
                      </a:rPr>
                      <m:t>𝑣</m:t>
                    </m:r>
                    <m:sSup>
                      <m:sSupPr>
                        <m:ctrlPr>
                          <a:rPr lang="en-US" altLang="ko-KR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ko-KR" altLang="en-US" sz="2800" dirty="0"/>
                  <a:t> </a:t>
                </a:r>
                <a:r>
                  <a:rPr lang="en-US" altLang="ko-KR" sz="2800" dirty="0"/>
                  <a:t>if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altLang="ko-KR" sz="28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altLang="ko-KR" sz="2800" dirty="0"/>
                  <a:t>)</a:t>
                </a:r>
                <a:endParaRPr lang="ko-KR" altLang="en-US" sz="28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552EF55-5C4C-4CE7-AB2B-3DBA6F86E0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4784" y="4851643"/>
                <a:ext cx="3027316" cy="523220"/>
              </a:xfrm>
              <a:prstGeom prst="rect">
                <a:avLst/>
              </a:prstGeom>
              <a:blipFill>
                <a:blip r:embed="rId8"/>
                <a:stretch>
                  <a:fillRect l="-4024" t="-11628" r="-1610" b="-3255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659510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31AB78-A94A-4C1E-92D9-CBED295E1B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Projection onto a </a:t>
            </a:r>
            <a:r>
              <a:rPr lang="en-US" altLang="ko-KR" i="1" dirty="0"/>
              <a:t>subspace</a:t>
            </a:r>
            <a:endParaRPr lang="ko-KR" altLang="en-US" i="1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9EB79D2-4194-4B64-B054-5DFA86D41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835C7-4181-47F3-A53C-DB2A56D99C38}" type="slidenum">
              <a:rPr lang="en-CA" smtClean="0"/>
              <a:t>15</a:t>
            </a:fld>
            <a:endParaRPr lang="en-CA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2BB7BCB-0F13-4E7B-A6C2-8A8361B16A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456" y="929403"/>
            <a:ext cx="5015493" cy="475509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BDD7C65-3F66-4E14-AE1C-367BA2D7B523}"/>
                  </a:ext>
                </a:extLst>
              </p:cNvPr>
              <p:cNvSpPr txBox="1"/>
              <p:nvPr/>
            </p:nvSpPr>
            <p:spPr>
              <a:xfrm>
                <a:off x="5638800" y="1094503"/>
                <a:ext cx="6164456" cy="6707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800" dirty="0"/>
                  <a:t>Projection of </a:t>
                </a:r>
                <a14:m>
                  <m:oMath xmlns:m="http://schemas.openxmlformats.org/officeDocument/2006/math">
                    <m:r>
                      <a:rPr lang="en-US" altLang="ko-KR" sz="28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sz="2800" b="0" i="1" dirty="0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ko-KR" sz="28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800" b="0" i="1" dirty="0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ko-KR" sz="2800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altLang="ko-KR" sz="2800" dirty="0"/>
                  <a:t> onto </a:t>
                </a:r>
                <a14:m>
                  <m:oMath xmlns:m="http://schemas.openxmlformats.org/officeDocument/2006/math">
                    <m:r>
                      <a:rPr lang="en-US" altLang="ko-KR" sz="2800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altLang="ko-KR" sz="2800" b="0" i="1" smtClean="0">
                        <a:latin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altLang="ko-KR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BDD7C65-3F66-4E14-AE1C-367BA2D7B5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8800" y="1094503"/>
                <a:ext cx="6164456" cy="670761"/>
              </a:xfrm>
              <a:prstGeom prst="rect">
                <a:avLst/>
              </a:prstGeom>
              <a:blipFill>
                <a:blip r:embed="rId3"/>
                <a:stretch>
                  <a:fillRect l="-1780" b="-254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87D07D7-B81E-446E-8E25-A8483640400C}"/>
                  </a:ext>
                </a:extLst>
              </p:cNvPr>
              <p:cNvSpPr txBox="1"/>
              <p:nvPr/>
            </p:nvSpPr>
            <p:spPr>
              <a:xfrm>
                <a:off x="6096000" y="2440117"/>
                <a:ext cx="513551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altLang="ko-KR" sz="2800" b="0" i="0" smtClean="0">
                              <a:latin typeface="Cambria Math" panose="02040503050406030204" pitchFamily="18" charset="0"/>
                            </a:rPr>
                            <m:t>proj</m:t>
                          </m:r>
                        </m:e>
                        <m:sub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</m:sSub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𝑀</m:t>
                      </m:r>
                      <m:sSup>
                        <m:sSupPr>
                          <m:ctrlP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ko-KR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2800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p>
                                  <m:r>
                                    <a:rPr lang="en-US" altLang="ko-KR" sz="28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</m:d>
                        </m:e>
                        <m:sup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p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87D07D7-B81E-446E-8E25-A848364040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2440117"/>
                <a:ext cx="5135516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BEE3D69-ED46-43B9-98B6-BCD144229F96}"/>
                  </a:ext>
                </a:extLst>
              </p:cNvPr>
              <p:cNvSpPr txBox="1"/>
              <p:nvPr/>
            </p:nvSpPr>
            <p:spPr>
              <a:xfrm>
                <a:off x="5638800" y="3651656"/>
                <a:ext cx="6164456" cy="13181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800" dirty="0"/>
                  <a:t>where the column vectors of </a:t>
                </a:r>
                <a14:m>
                  <m:oMath xmlns:m="http://schemas.openxmlformats.org/officeDocument/2006/math">
                    <m:r>
                      <a:rPr lang="en-US" altLang="ko-KR" sz="2800" i="1" dirty="0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altLang="ko-KR" sz="2800" dirty="0"/>
                  <a:t> form a basis of </a:t>
                </a:r>
                <a14:m>
                  <m:oMath xmlns:m="http://schemas.openxmlformats.org/officeDocument/2006/math">
                    <m:r>
                      <a:rPr lang="en-US" altLang="ko-KR" sz="2800" i="1" dirty="0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altLang="ko-KR" sz="2800" dirty="0"/>
                  <a:t>.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BEE3D69-ED46-43B9-98B6-BCD144229F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8800" y="3651656"/>
                <a:ext cx="6164456" cy="1318181"/>
              </a:xfrm>
              <a:prstGeom prst="rect">
                <a:avLst/>
              </a:prstGeom>
              <a:blipFill>
                <a:blip r:embed="rId5"/>
                <a:stretch>
                  <a:fillRect l="-1780" b="-1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직사각형 8">
            <a:extLst>
              <a:ext uri="{FF2B5EF4-FFF2-40B4-BE49-F238E27FC236}">
                <a16:creationId xmlns:a16="http://schemas.microsoft.com/office/drawing/2014/main" id="{70E810A5-7506-44D6-916B-0C672BEEC0DD}"/>
              </a:ext>
            </a:extLst>
          </p:cNvPr>
          <p:cNvSpPr/>
          <p:nvPr/>
        </p:nvSpPr>
        <p:spPr>
          <a:xfrm>
            <a:off x="546100" y="5849597"/>
            <a:ext cx="7607300" cy="5425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0" indent="-228600" latinLnBrk="0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2800" dirty="0">
                <a:solidFill>
                  <a:prstClr val="black"/>
                </a:solidFill>
              </a:rPr>
              <a:t>l</a:t>
            </a:r>
            <a:r>
              <a:rPr lang="en-US" altLang="ko-KR" sz="2800">
                <a:solidFill>
                  <a:prstClr val="black"/>
                </a:solidFill>
              </a:rPr>
              <a:t>ab</a:t>
            </a:r>
            <a:r>
              <a:rPr lang="en-US" altLang="ko-KR" sz="2800" dirty="0">
                <a:solidFill>
                  <a:prstClr val="black"/>
                </a:solidFill>
              </a:rPr>
              <a:t>: </a:t>
            </a:r>
            <a:r>
              <a:rPr lang="en-US" altLang="ko-KR" sz="2800" dirty="0" err="1">
                <a:solidFill>
                  <a:prstClr val="black"/>
                </a:solidFill>
              </a:rPr>
              <a:t>example_projection_operator.m</a:t>
            </a:r>
            <a:endParaRPr lang="en-US" altLang="ko-KR" sz="28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40415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4B7C9E-EB92-4AB4-8423-475B08242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Least square and projection operation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9678336-8AAB-4DEC-8D2F-586F3D5E4C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835C7-4181-47F3-A53C-DB2A56D99C38}" type="slidenum">
              <a:rPr lang="en-CA" smtClean="0"/>
              <a:t>16</a:t>
            </a:fld>
            <a:endParaRPr lang="en-CA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063EB8D-AABC-49D2-9E61-8272C348D1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456" y="944009"/>
            <a:ext cx="8009500" cy="591399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DE41844-EAE3-42A4-8904-4A377D2C164E}"/>
                  </a:ext>
                </a:extLst>
              </p:cNvPr>
              <p:cNvSpPr txBox="1"/>
              <p:nvPr/>
            </p:nvSpPr>
            <p:spPr>
              <a:xfrm>
                <a:off x="5156200" y="6221740"/>
                <a:ext cx="5135516" cy="523220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altLang="ko-KR" sz="2800" b="0" i="0" smtClean="0">
                              <a:latin typeface="Cambria Math" panose="02040503050406030204" pitchFamily="18" charset="0"/>
                            </a:rPr>
                            <m:t>proj</m:t>
                          </m:r>
                        </m:e>
                        <m:sub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</m:sSub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𝑀</m:t>
                      </m:r>
                      <m:sSup>
                        <m:sSupPr>
                          <m:ctrlP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ko-KR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2800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p>
                                  <m:r>
                                    <a:rPr lang="en-US" altLang="ko-KR" sz="28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</m:d>
                        </m:e>
                        <m:sup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p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DE41844-EAE3-42A4-8904-4A377D2C16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6200" y="6221740"/>
                <a:ext cx="5135516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28575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직사각형 6">
            <a:extLst>
              <a:ext uri="{FF2B5EF4-FFF2-40B4-BE49-F238E27FC236}">
                <a16:creationId xmlns:a16="http://schemas.microsoft.com/office/drawing/2014/main" id="{E0628D58-6E7F-43D2-BC14-36AECF65BEA6}"/>
              </a:ext>
            </a:extLst>
          </p:cNvPr>
          <p:cNvSpPr/>
          <p:nvPr/>
        </p:nvSpPr>
        <p:spPr>
          <a:xfrm>
            <a:off x="571499" y="6410325"/>
            <a:ext cx="1914525" cy="4000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85957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A2BA01-9F19-40F8-85F5-98A4135E9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Ordinary Least Squares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83040C8-D6A5-486F-AAC5-D5F78F9388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835C7-4181-47F3-A53C-DB2A56D99C38}" type="slidenum">
              <a:rPr lang="en-CA" smtClean="0"/>
              <a:t>17</a:t>
            </a:fld>
            <a:endParaRPr lang="en-CA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2BE7DFD-E7D2-46CA-820B-D0595F3501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437" y="1060450"/>
            <a:ext cx="3038475" cy="40005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1F53DB2-0835-4597-895E-A68981D9D1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2320" y="1060450"/>
            <a:ext cx="2391109" cy="109552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1CDCFB6-08FA-4C04-8ECD-78E8C45151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7812" y="2590717"/>
            <a:ext cx="3753374" cy="118126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3260D89-FE7A-4710-8C75-7B163818B0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85984" y="3876675"/>
            <a:ext cx="3664960" cy="90492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E479B6F-F774-45B3-99D1-A8F38F179606}"/>
                  </a:ext>
                </a:extLst>
              </p:cNvPr>
              <p:cNvSpPr txBox="1"/>
              <p:nvPr/>
            </p:nvSpPr>
            <p:spPr>
              <a:xfrm>
                <a:off x="381602" y="4733052"/>
                <a:ext cx="6532420" cy="19634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800" dirty="0"/>
                  <a:t>Least square method </a:t>
                </a:r>
                <a:br>
                  <a:rPr lang="en-US" altLang="ko-KR" sz="2800" dirty="0"/>
                </a:br>
                <a:r>
                  <a:rPr lang="ko-KR" altLang="en-US" sz="2800" dirty="0"/>
                  <a:t>≡ </a:t>
                </a:r>
                <a:r>
                  <a:rPr lang="en-US" altLang="ko-KR" sz="2800" dirty="0"/>
                  <a:t>To find </a:t>
                </a:r>
                <a14:m>
                  <m:oMath xmlns:m="http://schemas.openxmlformats.org/officeDocument/2006/math">
                    <m:r>
                      <a:rPr lang="en-US" altLang="ko-KR" sz="280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ko-KR" sz="2800" dirty="0"/>
                  <a:t> and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2800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280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altLang="ko-KR" sz="2800" dirty="0"/>
                  <a:t> that minimize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altLang="ko-KR" sz="28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ko-KR" sz="2800" i="1" dirty="0" err="1" smtClean="0">
                            <a:latin typeface="Cambria Math" panose="02040503050406030204" pitchFamily="18" charset="0"/>
                          </a:rPr>
                          <m:t>e</m:t>
                        </m:r>
                      </m:e>
                    </m:d>
                  </m:oMath>
                </a14:m>
                <a:br>
                  <a:rPr lang="en-US" altLang="ko-KR" sz="2800" dirty="0"/>
                </a:br>
                <a:r>
                  <a:rPr lang="ko-KR" altLang="en-US" sz="2800" dirty="0"/>
                  <a:t>≡ </a:t>
                </a:r>
                <a:r>
                  <a:rPr lang="en-US" altLang="ko-KR" sz="2800" dirty="0"/>
                  <a:t>Projecting </a:t>
                </a:r>
                <a14:m>
                  <m:oMath xmlns:m="http://schemas.openxmlformats.org/officeDocument/2006/math">
                    <m:r>
                      <a:rPr lang="en-US" altLang="ko-KR" sz="2800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altLang="ko-KR" sz="2800" dirty="0"/>
                  <a:t> onto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2800" i="0" dirty="0" smtClean="0">
                        <a:latin typeface="Cambria Math" panose="02040503050406030204" pitchFamily="18" charset="0"/>
                      </a:rPr>
                      <m:t>col</m:t>
                    </m:r>
                    <m:d>
                      <m:dPr>
                        <m:ctrlPr>
                          <a:rPr lang="en-US" altLang="ko-KR" sz="28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80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</m:oMath>
                </a14:m>
                <a:r>
                  <a:rPr lang="en-US" altLang="ko-KR" sz="2800" dirty="0"/>
                  <a:t> which is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2800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2800" i="1" dirty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endParaRPr lang="en-US" altLang="ko-KR" sz="28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E479B6F-F774-45B3-99D1-A8F38F1796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602" y="4733052"/>
                <a:ext cx="6532420" cy="1963423"/>
              </a:xfrm>
              <a:prstGeom prst="rect">
                <a:avLst/>
              </a:prstGeom>
              <a:blipFill>
                <a:blip r:embed="rId6"/>
                <a:stretch>
                  <a:fillRect l="-1681" b="-774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그림 11">
            <a:extLst>
              <a:ext uri="{FF2B5EF4-FFF2-40B4-BE49-F238E27FC236}">
                <a16:creationId xmlns:a16="http://schemas.microsoft.com/office/drawing/2014/main" id="{D2C4D566-2FE8-4110-964E-2F01A08DB8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72594" y="558625"/>
            <a:ext cx="3263202" cy="309378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7E636BE-7BC3-4194-AC00-050C50E9800D}"/>
                  </a:ext>
                </a:extLst>
              </p:cNvPr>
              <p:cNvSpPr txBox="1"/>
              <p:nvPr/>
            </p:nvSpPr>
            <p:spPr>
              <a:xfrm>
                <a:off x="7215354" y="5433295"/>
                <a:ext cx="4782367" cy="573619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altLang="ko-KR" sz="2800" b="0" i="0" smtClean="0">
                              <a:latin typeface="Cambria Math" panose="02040503050406030204" pitchFamily="18" charset="0"/>
                            </a:rPr>
                            <m:t>proj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800" b="0" i="0" smtClean="0">
                              <a:latin typeface="Cambria Math" panose="02040503050406030204" pitchFamily="18" charset="0"/>
                            </a:rPr>
                            <m:t>col</m:t>
                          </m:r>
                          <m:d>
                            <m:dPr>
                              <m:ctrlP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sub>
                      </m:sSub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𝐴</m:t>
                      </m:r>
                      <m:sSup>
                        <m:sSupPr>
                          <m:ctrlP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ko-KR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2800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p>
                                  <m:r>
                                    <a:rPr lang="en-US" altLang="ko-KR" sz="28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e>
                        <m:sup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8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7E636BE-7BC3-4194-AC00-050C50E980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5354" y="5433295"/>
                <a:ext cx="4782367" cy="57361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28575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8CC0D02D-2A76-40DF-B428-1AC2690B2277}"/>
              </a:ext>
            </a:extLst>
          </p:cNvPr>
          <p:cNvSpPr txBox="1"/>
          <p:nvPr/>
        </p:nvSpPr>
        <p:spPr>
          <a:xfrm>
            <a:off x="6703141" y="6152314"/>
            <a:ext cx="5294579" cy="506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/>
              <a:t>lab: </a:t>
            </a:r>
            <a:r>
              <a:rPr lang="en-US" altLang="ko-KR" sz="2000" dirty="0" err="1"/>
              <a:t>example_least_square_is_projection.m</a:t>
            </a: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28716505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2B3B75-E423-4952-967B-E5D1E470EA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Linear regression example(?)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BC57D96-E70A-47A1-AC1B-E3C523D1AE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835C7-4181-47F3-A53C-DB2A56D99C38}" type="slidenum">
              <a:rPr lang="en-CA" smtClean="0"/>
              <a:t>18</a:t>
            </a:fld>
            <a:endParaRPr lang="en-CA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8D54418-44D4-480A-BCB1-003FF4859C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90456" y="1093352"/>
            <a:ext cx="5534528" cy="50990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38C93BD-0AD7-41BC-9316-E5FB9D10FF0A}"/>
              </a:ext>
            </a:extLst>
          </p:cNvPr>
          <p:cNvSpPr txBox="1"/>
          <p:nvPr/>
        </p:nvSpPr>
        <p:spPr>
          <a:xfrm>
            <a:off x="6046856" y="5520551"/>
            <a:ext cx="5534528" cy="671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/>
              <a:t>lab: </a:t>
            </a:r>
            <a:r>
              <a:rPr lang="en-US" altLang="ko-KR" sz="2800" dirty="0" err="1"/>
              <a:t>example_triangle_game.m</a:t>
            </a:r>
            <a:endParaRPr lang="en-US" altLang="ko-KR" sz="2800" dirty="0"/>
          </a:p>
        </p:txBody>
      </p:sp>
    </p:spTree>
    <p:extLst>
      <p:ext uri="{BB962C8B-B14F-4D97-AF65-F5344CB8AC3E}">
        <p14:creationId xmlns:p14="http://schemas.microsoft.com/office/powerpoint/2010/main" val="8608432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71A17B-1383-4718-9BBA-4BBE75F4D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Orthonormal basis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E57F1FE-759A-4805-B45B-CEFFD0470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835C7-4181-47F3-A53C-DB2A56D99C38}" type="slidenum">
              <a:rPr lang="en-CA" smtClean="0"/>
              <a:t>19</a:t>
            </a:fld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0794EF0-C74F-4CDE-A4AF-842207954C9D}"/>
                  </a:ext>
                </a:extLst>
              </p:cNvPr>
              <p:cNvSpPr txBox="1"/>
              <p:nvPr/>
            </p:nvSpPr>
            <p:spPr>
              <a:xfrm>
                <a:off x="290456" y="1059926"/>
                <a:ext cx="6973944" cy="13942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sz="28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ko-KR" sz="2800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altLang="ko-KR" sz="2800" b="0" i="1" smtClean="0"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begChr m:val="‖"/>
                        <m:endChr m:val="‖"/>
                        <m:ctrlPr>
                          <a:rPr lang="en-US" altLang="ko-KR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altLang="ko-KR" sz="2800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br>
                  <a:rPr lang="en-US" altLang="ko-KR" sz="2800" dirty="0"/>
                </a:br>
                <a:r>
                  <a:rPr lang="en-US" altLang="ko-KR" sz="2800" dirty="0">
                    <a:sym typeface="Wingdings" panose="05000000000000000000" pitchFamily="2" charset="2"/>
                  </a:rPr>
                  <a:t> </a:t>
                </a:r>
                <a:r>
                  <a:rPr lang="en-US" altLang="ko-KR" sz="2800" dirty="0"/>
                  <a:t>Projection operator onto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2800" i="0" dirty="0" smtClean="0">
                        <a:latin typeface="Cambria Math" panose="02040503050406030204" pitchFamily="18" charset="0"/>
                      </a:rPr>
                      <m:t>span</m:t>
                    </m:r>
                    <m:r>
                      <a:rPr lang="en-US" altLang="ko-KR" sz="2800" i="1" dirty="0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altLang="ko-KR" sz="2800" i="1" dirty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ko-KR" sz="2800" i="1" dirty="0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altLang="ko-KR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0794EF0-C74F-4CDE-A4AF-842207954C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456" y="1059926"/>
                <a:ext cx="6973944" cy="1394292"/>
              </a:xfrm>
              <a:prstGeom prst="rect">
                <a:avLst/>
              </a:prstGeom>
              <a:blipFill>
                <a:blip r:embed="rId2"/>
                <a:stretch>
                  <a:fillRect b="-117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F787A8E-D394-486F-A29E-3FB91BF59504}"/>
                  </a:ext>
                </a:extLst>
              </p:cNvPr>
              <p:cNvSpPr txBox="1"/>
              <p:nvPr/>
            </p:nvSpPr>
            <p:spPr>
              <a:xfrm>
                <a:off x="870654" y="2822316"/>
                <a:ext cx="381636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sSup>
                            <m:sSupPr>
                              <m:ctrlP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</m:e>
                      </m:d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F787A8E-D394-486F-A29E-3FB91BF595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654" y="2822316"/>
                <a:ext cx="3816360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BAD7E46-F060-4BE7-96B9-1726A00C141D}"/>
                  </a:ext>
                </a:extLst>
              </p:cNvPr>
              <p:cNvSpPr txBox="1"/>
              <p:nvPr/>
            </p:nvSpPr>
            <p:spPr>
              <a:xfrm>
                <a:off x="658756" y="3968731"/>
                <a:ext cx="4497444" cy="6707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800" dirty="0"/>
                  <a:t>Standard matrix for </a:t>
                </a:r>
                <a14:m>
                  <m:oMath xmlns:m="http://schemas.openxmlformats.org/officeDocument/2006/math">
                    <m:r>
                      <a:rPr lang="en-US" altLang="ko-KR" sz="2800" i="1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en-US" altLang="ko-KR" sz="2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BAD7E46-F060-4BE7-96B9-1726A00C14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756" y="3968731"/>
                <a:ext cx="4497444" cy="670761"/>
              </a:xfrm>
              <a:prstGeom prst="rect">
                <a:avLst/>
              </a:prstGeom>
              <a:blipFill>
                <a:blip r:embed="rId4"/>
                <a:stretch>
                  <a:fillRect l="-2439" b="-254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81026EA6-4106-48DC-AD26-389216F17DDD}"/>
              </a:ext>
            </a:extLst>
          </p:cNvPr>
          <p:cNvCxnSpPr>
            <a:cxnSpLocks/>
          </p:cNvCxnSpPr>
          <p:nvPr/>
        </p:nvCxnSpPr>
        <p:spPr>
          <a:xfrm flipV="1">
            <a:off x="3191685" y="3332071"/>
            <a:ext cx="0" cy="758983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B6796D2-B03D-48B8-B30D-8CB4E1D8E0A3}"/>
                  </a:ext>
                </a:extLst>
              </p:cNvPr>
              <p:cNvSpPr txBox="1"/>
              <p:nvPr/>
            </p:nvSpPr>
            <p:spPr>
              <a:xfrm>
                <a:off x="5067300" y="2972115"/>
                <a:ext cx="6832599" cy="13154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sz="2800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altLang="ko-KR" sz="2800" dirty="0"/>
                  <a:t> is an orthonormal basis of </a:t>
                </a:r>
                <a14:m>
                  <m:oMath xmlns:m="http://schemas.openxmlformats.org/officeDocument/2006/math">
                    <m:r>
                      <a:rPr lang="en-US" altLang="ko-KR" sz="2800" i="1" dirty="0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altLang="ko-KR" sz="2800" i="1" dirty="0" smtClean="0">
                        <a:latin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altLang="ko-KR" sz="2800" i="1" dirty="0" err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800" i="1" dirty="0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ko-KR" sz="2800" i="1" dirty="0" err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br>
                  <a:rPr lang="en-US" altLang="ko-KR" sz="2800" dirty="0"/>
                </a:br>
                <a:r>
                  <a:rPr lang="en-US" altLang="ko-KR" sz="2800" dirty="0">
                    <a:sym typeface="Wingdings" panose="05000000000000000000" pitchFamily="2" charset="2"/>
                  </a:rPr>
                  <a:t> Projection operator onto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2800" i="0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col</m:t>
                    </m:r>
                    <m:r>
                      <a:rPr lang="en-US" altLang="ko-KR" sz="2800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(</m:t>
                    </m:r>
                    <m:r>
                      <a:rPr lang="en-US" altLang="ko-KR" sz="2800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𝑀</m:t>
                    </m:r>
                    <m:r>
                      <a:rPr lang="en-US" altLang="ko-KR" sz="2800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) </m:t>
                    </m:r>
                  </m:oMath>
                </a14:m>
                <a:endParaRPr lang="en-US" altLang="ko-KR" sz="28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B6796D2-B03D-48B8-B30D-8CB4E1D8E0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7300" y="2972115"/>
                <a:ext cx="6832599" cy="1315425"/>
              </a:xfrm>
              <a:prstGeom prst="rect">
                <a:avLst/>
              </a:prstGeom>
              <a:blipFill>
                <a:blip r:embed="rId5"/>
                <a:stretch>
                  <a:fillRect b="-1302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A935309-0099-48A6-8742-ABC432607369}"/>
                  </a:ext>
                </a:extLst>
              </p:cNvPr>
              <p:cNvSpPr txBox="1"/>
              <p:nvPr/>
            </p:nvSpPr>
            <p:spPr>
              <a:xfrm>
                <a:off x="5907134" y="4523028"/>
                <a:ext cx="465456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800" i="1">
                          <a:latin typeface="Cambria Math" panose="02040503050406030204" pitchFamily="18" charset="0"/>
                        </a:rPr>
                        <m:t>𝑀</m:t>
                      </m:r>
                      <m:sSup>
                        <m:sSupPr>
                          <m:ctrlPr>
                            <a:rPr lang="en-US" altLang="ko-KR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ko-KR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ko-KR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2800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p>
                                  <m:r>
                                    <a:rPr lang="en-US" altLang="ko-KR" sz="28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altLang="ko-KR" sz="2800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</m:d>
                        </m:e>
                        <m:sup>
                          <m:r>
                            <a:rPr lang="en-US" altLang="ko-KR" sz="28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altLang="ko-KR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800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p>
                          <m:r>
                            <a:rPr lang="en-US" altLang="ko-KR" sz="28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ko-KR" sz="2800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8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A935309-0099-48A6-8742-ABC4326073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7134" y="4523028"/>
                <a:ext cx="4654560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D1E18DF-DF6D-436D-8614-FF7F824E4A6F}"/>
                  </a:ext>
                </a:extLst>
              </p:cNvPr>
              <p:cNvSpPr txBox="1"/>
              <p:nvPr/>
            </p:nvSpPr>
            <p:spPr>
              <a:xfrm>
                <a:off x="5746750" y="6160251"/>
                <a:ext cx="449744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800" dirty="0"/>
                  <a:t>Standard matrix for </a:t>
                </a:r>
                <a14:m>
                  <m:oMath xmlns:m="http://schemas.openxmlformats.org/officeDocument/2006/math">
                    <m:r>
                      <a:rPr lang="en-US" altLang="ko-KR" sz="2800" i="1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en-US" altLang="ko-KR" sz="28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D1E18DF-DF6D-436D-8614-FF7F824E4A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6750" y="6160251"/>
                <a:ext cx="4497444" cy="523220"/>
              </a:xfrm>
              <a:prstGeom prst="rect">
                <a:avLst/>
              </a:prstGeom>
              <a:blipFill>
                <a:blip r:embed="rId7"/>
                <a:stretch>
                  <a:fillRect t="-11765" b="-341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85B1FF2-FCA2-4B13-8A5F-1477D8A3C3CA}"/>
                  </a:ext>
                </a:extLst>
              </p:cNvPr>
              <p:cNvSpPr txBox="1"/>
              <p:nvPr/>
            </p:nvSpPr>
            <p:spPr>
              <a:xfrm>
                <a:off x="5589656" y="5162368"/>
                <a:ext cx="465456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800" i="1">
                          <a:latin typeface="Cambria Math" panose="02040503050406030204" pitchFamily="18" charset="0"/>
                        </a:rPr>
                        <m:t>𝑀</m:t>
                      </m:r>
                      <m:sSup>
                        <m:sSupPr>
                          <m:ctrlPr>
                            <a:rPr lang="en-US" altLang="ko-KR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800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p>
                          <m:r>
                            <a:rPr lang="en-US" altLang="ko-KR" sz="28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ko-KR" sz="2800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8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85B1FF2-FCA2-4B13-8A5F-1477D8A3C3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9656" y="5162368"/>
                <a:ext cx="4654560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648701CF-DB19-42FC-A3F5-9365164B3335}"/>
              </a:ext>
            </a:extLst>
          </p:cNvPr>
          <p:cNvCxnSpPr>
            <a:cxnSpLocks/>
          </p:cNvCxnSpPr>
          <p:nvPr/>
        </p:nvCxnSpPr>
        <p:spPr>
          <a:xfrm flipV="1">
            <a:off x="7903385" y="5681572"/>
            <a:ext cx="0" cy="541428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03393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9E6CF25-B687-48BC-8EEE-01BAA69F0C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171" y="0"/>
            <a:ext cx="3429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9817E03-3D85-402A-AFCC-CFC39B40AB93}"/>
              </a:ext>
            </a:extLst>
          </p:cNvPr>
          <p:cNvSpPr txBox="1"/>
          <p:nvPr/>
        </p:nvSpPr>
        <p:spPr>
          <a:xfrm>
            <a:off x="4620513" y="2778148"/>
            <a:ext cx="6395829" cy="130170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accent5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/>
              <a:t>카카오톡 </a:t>
            </a:r>
            <a:r>
              <a:rPr lang="ko-KR" altLang="en-US" sz="2800" dirty="0" err="1"/>
              <a:t>단톡방</a:t>
            </a:r>
            <a:r>
              <a:rPr lang="ko-KR" altLang="en-US" sz="2800" dirty="0"/>
              <a:t> </a:t>
            </a:r>
            <a:r>
              <a:rPr lang="en-US" altLang="ko-KR" sz="2800" dirty="0"/>
              <a:t>MATLAB KR</a:t>
            </a:r>
          </a:p>
          <a:p>
            <a:pPr>
              <a:lnSpc>
                <a:spcPct val="150000"/>
              </a:lnSpc>
            </a:pPr>
            <a:r>
              <a:rPr lang="en-US" altLang="ko-KR" sz="2800" dirty="0">
                <a:hlinkClick r:id="rId3"/>
              </a:rPr>
              <a:t>https://open.kakao.com/o/gKBr7Zde</a:t>
            </a:r>
            <a:r>
              <a:rPr lang="en-US" altLang="ko-KR" sz="2800" dirty="0"/>
              <a:t> 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2213989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AC8CB1-68E2-47CD-9BD4-CFB72286F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Why do we care orthonormal bases?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내용 개체 틀 6">
                <a:extLst>
                  <a:ext uri="{FF2B5EF4-FFF2-40B4-BE49-F238E27FC236}">
                    <a16:creationId xmlns:a16="http://schemas.microsoft.com/office/drawing/2014/main" id="{1363BB58-EB53-4FB2-B284-62C0235D6E9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ko-KR" dirty="0"/>
                  <a:t>[</a:t>
                </a:r>
                <a:r>
                  <a:rPr lang="en-US" altLang="ko-KR" dirty="0" err="1"/>
                  <a:t>Thm</a:t>
                </a:r>
                <a:r>
                  <a:rPr lang="en-US" altLang="ko-KR" dirty="0"/>
                  <a:t>] If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 dirty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ko-KR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altLang="ko-KR" i="1" dirty="0" err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 dirty="0" err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ko-KR" b="0" i="1" dirty="0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is an orthonormal basis for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altLang="ko-KR" dirty="0"/>
                  <a:t>, then the orthogonal </a:t>
                </a:r>
                <a:r>
                  <a:rPr lang="en-US" altLang="ko-KR" dirty="0" err="1"/>
                  <a:t>projectin</a:t>
                </a:r>
                <a:r>
                  <a:rPr lang="en-US" altLang="ko-KR" dirty="0"/>
                  <a:t> of a vector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ko-KR" i="1" dirty="0" err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ko-KR" i="1" dirty="0" err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altLang="ko-KR" dirty="0"/>
                  <a:t> onto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altLang="ko-KR" dirty="0"/>
                  <a:t> is expressed as</a:t>
                </a:r>
              </a:p>
              <a:p>
                <a:endParaRPr lang="en-US" altLang="ko-KR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altLang="ko-KR" i="0" dirty="0" err="1" smtClean="0">
                              <a:latin typeface="Cambria Math" panose="02040503050406030204" pitchFamily="18" charset="0"/>
                            </a:rPr>
                            <m:t>proj</m:t>
                          </m:r>
                        </m:e>
                        <m:sub>
                          <m:r>
                            <a:rPr lang="en-US" altLang="ko-KR" i="1" dirty="0" err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</m:sSub>
                      <m:r>
                        <a:rPr lang="en-US" altLang="ko-KR" i="1" dirty="0" err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i="1" dirty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i="1" dirty="0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en-US" altLang="ko-KR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 dirty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ko-KR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altLang="ko-KR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 dirty="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ko-KR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i="1" dirty="0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altLang="ko-KR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i="1" dirty="0">
                              <a:latin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en-US" altLang="ko-KR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 dirty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ko-KR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altLang="ko-KR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 dirty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ko-KR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i="1" dirty="0" smtClean="0">
                          <a:latin typeface="Cambria Math" panose="02040503050406030204" pitchFamily="18" charset="0"/>
                        </a:rPr>
                        <m:t>…+</m:t>
                      </m:r>
                      <m:d>
                        <m:dPr>
                          <m:ctrlPr>
                            <a:rPr lang="en-US" altLang="ko-KR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i="1" dirty="0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en-US" altLang="ko-KR" i="1" dirty="0" err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 dirty="0" err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ko-KR" i="1" dirty="0" err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altLang="ko-KR" i="1" dirty="0" err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 dirty="0" err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ko-KR" i="1" dirty="0" err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altLang="ko-KR" dirty="0"/>
              </a:p>
              <a:p>
                <a:endParaRPr lang="en-US" altLang="ko-KR" dirty="0"/>
              </a:p>
              <a:p>
                <a:r>
                  <a:rPr lang="en-US" altLang="ko-KR" dirty="0"/>
                  <a:t>[</a:t>
                </a:r>
                <a:r>
                  <a:rPr lang="en-US" altLang="ko-KR" dirty="0" err="1"/>
                  <a:t>Thm</a:t>
                </a:r>
                <a:r>
                  <a:rPr lang="en-US" altLang="ko-KR" dirty="0"/>
                  <a:t>] If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 dirty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ko-KR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altLang="ko-KR" i="1" dirty="0" err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 dirty="0" err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ko-KR" i="1" dirty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is an orthonormal basis for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altLang="ko-KR" dirty="0"/>
                  <a:t>, then any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ko-KR" i="1" dirty="0" err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altLang="ko-KR" dirty="0"/>
                  <a:t> is expressed as</a:t>
                </a:r>
              </a:p>
              <a:p>
                <a:endParaRPr lang="en-US" altLang="ko-KR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dirty="0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i="1" dirty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dirty="0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ko-KR" i="1" dirty="0">
                              <a:latin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en-US" altLang="ko-KR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 dirty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ko-KR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altLang="ko-KR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 dirty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ko-KR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i="1" dirty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altLang="ko-KR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i="1" dirty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ko-KR" i="1" dirty="0">
                              <a:latin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en-US" altLang="ko-KR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 dirty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ko-KR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altLang="ko-KR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 dirty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ko-KR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i="1" dirty="0">
                          <a:latin typeface="Cambria Math" panose="02040503050406030204" pitchFamily="18" charset="0"/>
                        </a:rPr>
                        <m:t>…+</m:t>
                      </m:r>
                      <m:d>
                        <m:dPr>
                          <m:ctrlPr>
                            <a:rPr lang="en-US" altLang="ko-KR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dirty="0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ko-KR" i="1" dirty="0">
                              <a:latin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en-US" altLang="ko-KR" i="1" dirty="0" err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 dirty="0" err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ko-KR" i="1" dirty="0" err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altLang="ko-KR" i="1" dirty="0" err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 dirty="0" err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ko-KR" i="1" dirty="0" err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altLang="ko-KR" dirty="0"/>
              </a:p>
              <a:p>
                <a:endParaRPr lang="ko-KR" altLang="en-US" dirty="0"/>
              </a:p>
            </p:txBody>
          </p:sp>
        </mc:Choice>
        <mc:Fallback xmlns="">
          <p:sp>
            <p:nvSpPr>
              <p:cNvPr id="7" name="내용 개체 틀 6">
                <a:extLst>
                  <a:ext uri="{FF2B5EF4-FFF2-40B4-BE49-F238E27FC236}">
                    <a16:creationId xmlns:a16="http://schemas.microsoft.com/office/drawing/2014/main" id="{1363BB58-EB53-4FB2-B284-62C0235D6E9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53" t="-726" r="-63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5A40A12-3F4D-4DA5-AFF0-C1DC9CCE53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835C7-4181-47F3-A53C-DB2A56D99C38}" type="slidenum">
              <a:rPr lang="en-CA" smtClean="0"/>
              <a:t>20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492807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FA9BE7-9D03-43C0-A579-0A2F009D0B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Gram-Schmidt and QR decomposition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내용 개체 틀 5">
                <a:extLst>
                  <a:ext uri="{FF2B5EF4-FFF2-40B4-BE49-F238E27FC236}">
                    <a16:creationId xmlns:a16="http://schemas.microsoft.com/office/drawing/2014/main" id="{3DDF5880-2EB7-4EF0-BF2C-BA18CC2D676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ko-KR" dirty="0"/>
                  <a:t>From a basis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dirty="0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altLang="ko-KR" i="1" dirty="0" err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dirty="0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i="1" dirty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for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altLang="ko-KR" dirty="0"/>
                  <a:t>, an orthonormal basis of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altLang="ko-KR" dirty="0"/>
                  <a:t> can be constructed as follows:</a:t>
                </a:r>
              </a:p>
              <a:p>
                <a:pPr lvl="1"/>
                <a:r>
                  <a:rPr lang="en-US" altLang="ko-KR" dirty="0"/>
                  <a:t>1. Normalize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dirty="0"/>
                  <a:t>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dirty="0"/>
                  <a:t> such that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altLang="ko-KR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|=1</m:t>
                    </m:r>
                  </m:oMath>
                </a14:m>
                <a:r>
                  <a:rPr lang="en-US" altLang="ko-KR" dirty="0"/>
                  <a:t>.</a:t>
                </a:r>
              </a:p>
              <a:p>
                <a:pPr lvl="1"/>
                <a:r>
                  <a:rPr lang="en-US" altLang="ko-KR" dirty="0"/>
                  <a:t>2. 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 = </m:t>
                    </m:r>
                    <m:sSub>
                      <m:sSubPr>
                        <m:ctrlPr>
                          <a:rPr lang="en-US" altLang="ko-KR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ko-KR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altLang="ko-KR" i="0" dirty="0" smtClean="0">
                            <a:latin typeface="Cambria Math" panose="02040503050406030204" pitchFamily="18" charset="0"/>
                          </a:rPr>
                          <m:t>proj</m:t>
                        </m:r>
                      </m:e>
                      <m:sub>
                        <m:sSub>
                          <m:sSubPr>
                            <m:ctrlPr>
                              <a:rPr lang="en-US" altLang="ko-KR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 dirty="0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altLang="ko-KR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sSub>
                      <m:sSubPr>
                        <m:ctrlP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ko-KR" dirty="0"/>
                  <a:t> and normalize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ko-KR" dirty="0"/>
                  <a:t>.</a:t>
                </a:r>
              </a:p>
              <a:p>
                <a:pPr lvl="1"/>
                <a:r>
                  <a:rPr lang="en-US" altLang="ko-KR" dirty="0"/>
                  <a:t>3. 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ko-KR" i="1" dirty="0">
                        <a:latin typeface="Cambria Math" panose="02040503050406030204" pitchFamily="18" charset="0"/>
                      </a:rPr>
                      <m:t> = </m:t>
                    </m:r>
                    <m:sSub>
                      <m:sSub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ko-KR" i="1" dirty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altLang="ko-KR" dirty="0">
                            <a:latin typeface="Cambria Math" panose="02040503050406030204" pitchFamily="18" charset="0"/>
                          </a:rPr>
                          <m:t>proj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b="0" i="0" dirty="0" smtClean="0">
                            <a:latin typeface="Cambria Math" panose="02040503050406030204" pitchFamily="18" charset="0"/>
                          </a:rPr>
                          <m:t>span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altLang="ko-KR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 dirty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altLang="ko-KR" i="1" dirty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ko-KR" b="0" i="1" dirty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ko-KR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dirty="0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altLang="ko-KR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sub>
                    </m:sSub>
                    <m:sSub>
                      <m:sSub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altLang="ko-KR" dirty="0"/>
                  <a:t> and normalize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altLang="ko-KR" dirty="0"/>
                  <a:t>.</a:t>
                </a:r>
              </a:p>
              <a:p>
                <a:pPr lvl="1"/>
                <a:r>
                  <a:rPr lang="en-US" altLang="ko-KR" dirty="0"/>
                  <a:t>4. Repeat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ko-KR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ko-KR" dirty="0"/>
                  <a:t>.</a:t>
                </a:r>
              </a:p>
              <a:p>
                <a:r>
                  <a:rPr lang="en-US" altLang="ko-KR" dirty="0" err="1"/>
                  <a:t>Rmk</a:t>
                </a:r>
                <a:r>
                  <a:rPr lang="en-US" altLang="ko-KR" dirty="0"/>
                  <a:t>.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dirty="0">
                        <a:latin typeface="Cambria Math" panose="02040503050406030204" pitchFamily="18" charset="0"/>
                      </a:rPr>
                      <m:t>span</m:t>
                    </m:r>
                    <m:d>
                      <m:dPr>
                        <m:begChr m:val="{"/>
                        <m:endChr m:val="}"/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dirty="0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…,</m:t>
                        </m:r>
                        <m:sSub>
                          <m:sSubPr>
                            <m:ctrlPr>
                              <a:rPr lang="en-US" altLang="ko-KR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dirty="0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b="0" i="1" dirty="0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e>
                    </m:d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ko-KR" dirty="0">
                        <a:latin typeface="Cambria Math" panose="02040503050406030204" pitchFamily="18" charset="0"/>
                      </a:rPr>
                      <m:t>span</m:t>
                    </m:r>
                    <m:d>
                      <m:dPr>
                        <m:begChr m:val="{"/>
                        <m:endChr m:val="}"/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dirty="0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altLang="ko-KR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altLang="ko-KR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dirty="0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altLang="ko-KR" i="1" dirty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e>
                    </m:d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for any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ko-KR" dirty="0"/>
                  <a:t>.</a:t>
                </a:r>
              </a:p>
              <a:p>
                <a:endParaRPr lang="en-US" altLang="ko-KR" dirty="0"/>
              </a:p>
              <a:p>
                <a:r>
                  <a:rPr lang="en-US" altLang="ko-KR" dirty="0"/>
                  <a:t>lab: </a:t>
                </a:r>
                <a:r>
                  <a:rPr lang="en-US" altLang="ko-KR" dirty="0" err="1"/>
                  <a:t>example_Gram_Schmidt_and_qr_decomposition.m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6" name="내용 개체 틀 5">
                <a:extLst>
                  <a:ext uri="{FF2B5EF4-FFF2-40B4-BE49-F238E27FC236}">
                    <a16:creationId xmlns:a16="http://schemas.microsoft.com/office/drawing/2014/main" id="{3DDF5880-2EB7-4EF0-BF2C-BA18CC2D676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53" t="-7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53E1E8F-1450-4C6B-8302-CE8DB6320A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835C7-4181-47F3-A53C-DB2A56D99C38}" type="slidenum">
              <a:rPr lang="en-CA" smtClean="0"/>
              <a:t>21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301358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A6B289E3-BFA9-416A-9E01-AEA8F43C30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347503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2. Coordinate and change of basis</a:t>
            </a:r>
            <a:endParaRPr lang="ko-KR" altLang="en-US" dirty="0"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378070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A6B289E3-BFA9-416A-9E01-AEA8F43C30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2464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2.1 Vectors and coordinates</a:t>
            </a:r>
            <a:endParaRPr lang="ko-KR" altLang="en-US" dirty="0"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902808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B9F553-47BA-478F-8FAB-D5722F35E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Making the familiar </a:t>
            </a:r>
            <a:r>
              <a:rPr lang="en-US" altLang="ko-KR" i="1" dirty="0"/>
              <a:t>Unfamiliar</a:t>
            </a:r>
            <a:endParaRPr lang="ko-KR" altLang="en-US" i="1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9C81CA6-88A6-43A2-B225-EE297BA32D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835C7-4181-47F3-A53C-DB2A56D99C38}" type="slidenum">
              <a:rPr lang="en-CA" smtClean="0"/>
              <a:t>24</a:t>
            </a:fld>
            <a:endParaRPr lang="en-CA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A6556D4-BB22-406E-AC8F-5AF09E574944}"/>
              </a:ext>
            </a:extLst>
          </p:cNvPr>
          <p:cNvSpPr txBox="1"/>
          <p:nvPr/>
        </p:nvSpPr>
        <p:spPr>
          <a:xfrm>
            <a:off x="5816600" y="1507527"/>
            <a:ext cx="5041900" cy="35341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/>
              <a:t>What is a vector?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/>
              <a:t>An arrow?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/>
              <a:t>A tuple of numbers?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/>
              <a:t>Something with magnitude and direction?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/>
              <a:t>Vector </a:t>
            </a:r>
            <a:r>
              <a:rPr lang="ko-KR" altLang="en-US" sz="2800" dirty="0"/>
              <a:t>≠ </a:t>
            </a:r>
            <a:r>
              <a:rPr lang="en-US" altLang="ko-KR" sz="2800" dirty="0"/>
              <a:t>Coordinate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13FB0D16-3DC9-40A0-8CA1-B088671D9F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060" y="1647227"/>
            <a:ext cx="4582391" cy="3628856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45291F6E-0377-4C3D-BB2D-0CD1D6FA88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5625226"/>
            <a:ext cx="2343241" cy="1044138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BA4FC3AB-81C2-4432-9EDC-B8C2AD9AA4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0784" y="5564520"/>
            <a:ext cx="1214114" cy="1104844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7DDFC081-A777-45C3-8EBE-EA4C49753B14}"/>
              </a:ext>
            </a:extLst>
          </p:cNvPr>
          <p:cNvSpPr txBox="1"/>
          <p:nvPr/>
        </p:nvSpPr>
        <p:spPr>
          <a:xfrm>
            <a:off x="3308362" y="5885685"/>
            <a:ext cx="825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/>
              <a:t>vs</a:t>
            </a:r>
            <a:endParaRPr lang="ko-KR" altLang="en-US" sz="28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DADE3FD-3D2F-45CC-B2B5-B2BD29A0232C}"/>
              </a:ext>
            </a:extLst>
          </p:cNvPr>
          <p:cNvSpPr txBox="1"/>
          <p:nvPr/>
        </p:nvSpPr>
        <p:spPr>
          <a:xfrm>
            <a:off x="5816600" y="5619823"/>
            <a:ext cx="6083300" cy="671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/>
              <a:t>Standard basis is not that </a:t>
            </a:r>
            <a:r>
              <a:rPr lang="en-US" altLang="ko-KR" sz="2800" i="1" dirty="0"/>
              <a:t>special</a:t>
            </a:r>
            <a:r>
              <a:rPr lang="en-US" altLang="ko-KR" sz="2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556310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68F476-7B29-47CC-928F-EA39CF568F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Coordinate of a vector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내용 개체 틀 5">
                <a:extLst>
                  <a:ext uri="{FF2B5EF4-FFF2-40B4-BE49-F238E27FC236}">
                    <a16:creationId xmlns:a16="http://schemas.microsoft.com/office/drawing/2014/main" id="{E3A4AE69-CB8F-4E3E-8EAF-9325B4E7CF1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92963" y="1136342"/>
                <a:ext cx="11514338" cy="5366058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altLang="ko-KR" dirty="0"/>
                  <a:t>[Def] If </a:t>
                </a:r>
                <a14:m>
                  <m:oMath xmlns:m="http://schemas.openxmlformats.org/officeDocument/2006/math"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 dirty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ko-KR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altLang="ko-KR" i="1" dirty="0" err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 dirty="0" err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ko-KR" i="1" dirty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is an ordered basis for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altLang="ko-KR" dirty="0"/>
                  <a:t>, and if</a:t>
                </a:r>
              </a:p>
              <a:p>
                <a:endParaRPr lang="en-US" altLang="ko-KR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altLang="ko-KR" b="0" dirty="0"/>
              </a:p>
              <a:p>
                <a:endParaRPr lang="en-US" altLang="ko-KR" dirty="0"/>
              </a:p>
              <a:p>
                <a:r>
                  <a:rPr lang="en-US" altLang="ko-KR" dirty="0"/>
                  <a:t>then we call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ko-KR" dirty="0"/>
                  <a:t> the </a:t>
                </a:r>
                <a:r>
                  <a:rPr lang="en-US" altLang="ko-KR" i="1" dirty="0"/>
                  <a:t>coordinate</a:t>
                </a:r>
                <a:r>
                  <a:rPr lang="en-US" altLang="ko-KR" dirty="0"/>
                  <a:t> of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altLang="ko-KR" dirty="0"/>
                  <a:t> with respect to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altLang="ko-KR" dirty="0"/>
                  <a:t>, and</a:t>
                </a:r>
              </a:p>
              <a:p>
                <a:endParaRPr lang="en-US" altLang="ko-KR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ko-KR" dirty="0"/>
              </a:p>
              <a:p>
                <a:endParaRPr lang="en-US" altLang="ko-KR" dirty="0"/>
              </a:p>
              <a:p>
                <a:r>
                  <a:rPr lang="en-US" altLang="ko-KR" dirty="0"/>
                  <a:t>the coordinate matrix for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altLang="ko-KR" dirty="0"/>
                  <a:t> with respect to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altLang="ko-KR" dirty="0"/>
                  <a:t>.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6" name="내용 개체 틀 5">
                <a:extLst>
                  <a:ext uri="{FF2B5EF4-FFF2-40B4-BE49-F238E27FC236}">
                    <a16:creationId xmlns:a16="http://schemas.microsoft.com/office/drawing/2014/main" id="{E3A4AE69-CB8F-4E3E-8EAF-9325B4E7CF1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92963" y="1136342"/>
                <a:ext cx="11514338" cy="5366058"/>
              </a:xfrm>
              <a:blipFill>
                <a:blip r:embed="rId2"/>
                <a:stretch>
                  <a:fillRect l="-794" t="-908" b="-22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72051A4-4434-4F11-9499-2AF400BFE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835C7-4181-47F3-A53C-DB2A56D99C38}" type="slidenum">
              <a:rPr lang="en-CA" smtClean="0"/>
              <a:t>25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33335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0FB375-2A70-48A1-8212-CD41C39FB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Why do we care orthonormal bases?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내용 개체 틀 4">
                <a:extLst>
                  <a:ext uri="{FF2B5EF4-FFF2-40B4-BE49-F238E27FC236}">
                    <a16:creationId xmlns:a16="http://schemas.microsoft.com/office/drawing/2014/main" id="{696ED09D-BF0A-4EC4-93E0-10DEB953391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92963" y="1136342"/>
                <a:ext cx="11514338" cy="548035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altLang="ko-KR" dirty="0"/>
                  <a:t>[</a:t>
                </a:r>
                <a:r>
                  <a:rPr lang="en-US" altLang="ko-KR" dirty="0" err="1"/>
                  <a:t>Thm</a:t>
                </a:r>
                <a:r>
                  <a:rPr lang="en-US" altLang="ko-KR" dirty="0"/>
                  <a:t>] If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altLang="ko-KR" dirty="0"/>
                  <a:t> is an orthonormal basis for a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ko-KR" dirty="0"/>
                  <a:t>-dim.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altLang="ko-KR" dirty="0"/>
                  <a:t>, and if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altLang="ko-KR" dirty="0"/>
                  <a:t>,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altLang="ko-KR" dirty="0"/>
                  <a:t>, and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altLang="ko-KR" dirty="0"/>
                  <a:t> are vectors in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altLang="ko-KR" dirty="0"/>
                  <a:t> such that</a:t>
                </a:r>
              </a:p>
              <a:p>
                <a:endParaRPr lang="en-US" altLang="ko-KR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d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ko-KR" dirty="0"/>
              </a:p>
              <a:p>
                <a:endParaRPr lang="en-US" altLang="ko-KR" dirty="0"/>
              </a:p>
              <a:p>
                <a:r>
                  <a:rPr lang="en-US" altLang="ko-KR" dirty="0"/>
                  <a:t>then</a:t>
                </a:r>
              </a:p>
              <a:p>
                <a:pPr lvl="1"/>
                <a:r>
                  <a:rPr lang="en-US" altLang="ko-KR" sz="2800" dirty="0"/>
                  <a:t>(a)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altLang="ko-KR" sz="2800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Sup>
                          <m:sSubSupPr>
                            <m:ctrlP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+…+</m:t>
                        </m:r>
                        <m:sSubSup>
                          <m:sSubSupPr>
                            <m:ctrlP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rad>
                    <m:r>
                      <a:rPr lang="en-US" altLang="ko-KR" sz="28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‖"/>
                        <m:endChr m:val="‖"/>
                        <m:ctrlP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altLang="ko-KR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2800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d>
                          </m:e>
                          <m:sub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</m:e>
                    </m:d>
                  </m:oMath>
                </a14:m>
                <a:endParaRPr lang="en-US" altLang="ko-KR" sz="2800" b="0" dirty="0"/>
              </a:p>
              <a:p>
                <a:pPr lvl="1"/>
                <a:r>
                  <a:rPr lang="en-US" altLang="ko-KR" sz="2800" dirty="0"/>
                  <a:t>(b) </a:t>
                </a:r>
                <a14:m>
                  <m:oMath xmlns:m="http://schemas.openxmlformats.org/officeDocument/2006/math">
                    <m:r>
                      <a:rPr lang="en-US" altLang="ko-KR" sz="28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ko-KR" sz="2800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altLang="ko-KR" sz="28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ko-KR" sz="2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sz="28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sz="2800" b="0" i="1" smtClean="0">
                        <a:latin typeface="Cambria Math" panose="02040503050406030204" pitchFamily="18" charset="0"/>
                      </a:rPr>
                      <m:t>+…</m:t>
                    </m:r>
                    <m:sSub>
                      <m:sSubPr>
                        <m:ctrlP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ko-KR" sz="2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d>
                      </m:e>
                      <m:sub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altLang="ko-KR" sz="2800" b="0" i="1" smtClean="0">
                        <a:latin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en-US" altLang="ko-KR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ko-KR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</m:e>
                      <m:sub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endParaRPr lang="en-US" altLang="ko-KR" sz="2800" dirty="0"/>
              </a:p>
              <a:p>
                <a:endParaRPr lang="ko-KR" altLang="en-US" dirty="0"/>
              </a:p>
            </p:txBody>
          </p:sp>
        </mc:Choice>
        <mc:Fallback xmlns="">
          <p:sp>
            <p:nvSpPr>
              <p:cNvPr id="5" name="내용 개체 틀 4">
                <a:extLst>
                  <a:ext uri="{FF2B5EF4-FFF2-40B4-BE49-F238E27FC236}">
                    <a16:creationId xmlns:a16="http://schemas.microsoft.com/office/drawing/2014/main" id="{696ED09D-BF0A-4EC4-93E0-10DEB953391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92963" y="1136342"/>
                <a:ext cx="11514338" cy="5480358"/>
              </a:xfrm>
              <a:blipFill>
                <a:blip r:embed="rId2"/>
                <a:stretch>
                  <a:fillRect l="-953" t="-100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F6677FB-F737-461B-8BD8-6096427A39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835C7-4181-47F3-A53C-DB2A56D99C38}" type="slidenum">
              <a:rPr lang="en-CA" smtClean="0"/>
              <a:t>26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943961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C638CC-E216-4A5E-BCBA-E678FE283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Change</a:t>
            </a:r>
            <a:r>
              <a:rPr lang="ko-KR" altLang="en-US" dirty="0"/>
              <a:t> </a:t>
            </a:r>
            <a:r>
              <a:rPr lang="en-US" altLang="ko-KR" dirty="0"/>
              <a:t>of</a:t>
            </a:r>
            <a:r>
              <a:rPr lang="ko-KR" altLang="en-US" dirty="0"/>
              <a:t> </a:t>
            </a:r>
            <a:r>
              <a:rPr lang="en-US" altLang="ko-KR" dirty="0"/>
              <a:t>basis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내용 개체 틀 3">
                <a:extLst>
                  <a:ext uri="{FF2B5EF4-FFF2-40B4-BE49-F238E27FC236}">
                    <a16:creationId xmlns:a16="http://schemas.microsoft.com/office/drawing/2014/main" id="{09602DCB-2E3C-4849-AFF2-3D9ABFC767D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92963" y="1136342"/>
                <a:ext cx="11514338" cy="5585133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altLang="ko-KR" dirty="0"/>
                  <a:t>How to change from</a:t>
                </a:r>
                <a:r>
                  <a:rPr lang="ko-KR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ko-KR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 dirty="0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</m:e>
                      <m:sub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to</a:t>
                </a:r>
                <a:r>
                  <a:rPr lang="ko-KR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ko-KR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 dirty="0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</m:e>
                      <m:sub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′</m:t>
                        </m:r>
                      </m:sub>
                    </m:sSub>
                  </m:oMath>
                </a14:m>
                <a:r>
                  <a:rPr lang="en-US" altLang="ko-KR" dirty="0"/>
                  <a:t>?</a:t>
                </a:r>
              </a:p>
              <a:p>
                <a:r>
                  <a:rPr lang="en-US" altLang="ko-KR" dirty="0"/>
                  <a:t>[</a:t>
                </a:r>
                <a:r>
                  <a:rPr lang="en-US" altLang="ko-KR" dirty="0" err="1"/>
                  <a:t>Thm</a:t>
                </a:r>
                <a:r>
                  <a:rPr lang="en-US" altLang="ko-KR" dirty="0"/>
                  <a:t>] Given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ko-KR" i="1" dirty="0" err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ko-KR" i="1" dirty="0" err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altLang="ko-KR" dirty="0"/>
                  <a:t>, two bases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dirty="0" err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ko-KR" i="1" dirty="0" err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ko-KR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 dirty="0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ko-KR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altLang="ko-KR" i="1" dirty="0" err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 dirty="0" err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ko-KR" i="1" dirty="0" err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ko-KR" dirty="0"/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={</m:t>
                    </m:r>
                    <m:sSubSup>
                      <m:sSubSupPr>
                        <m:ctrlPr>
                          <a:rPr lang="en-US" altLang="ko-KR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,…,</m:t>
                    </m:r>
                    <m:sSubSup>
                      <m:sSubSupPr>
                        <m:ctrlPr>
                          <a:rPr lang="en-US" altLang="ko-KR" i="1" dirty="0" err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 dirty="0" err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ko-KR" i="1" dirty="0" err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altLang="ko-KR" i="1" dirty="0" err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altLang="ko-KR" dirty="0"/>
                  <a:t>, </a:t>
                </a:r>
              </a:p>
              <a:p>
                <a:endParaRPr lang="en-US" altLang="ko-KR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</m:e>
                        <m:sub>
                          <m:sSup>
                            <m:sSup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→</m:t>
                          </m:r>
                          <m:sSup>
                            <m:sSup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</m:sSub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n-US" altLang="ko-KR" dirty="0"/>
              </a:p>
              <a:p>
                <a:endParaRPr lang="en-US" altLang="ko-KR" dirty="0"/>
              </a:p>
              <a:p>
                <a:r>
                  <a:rPr lang="en-US" altLang="ko-KR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→</m:t>
                        </m:r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b>
                    </m:sSub>
                  </m:oMath>
                </a14:m>
                <a:r>
                  <a:rPr lang="en-US" altLang="ko-KR" dirty="0"/>
                  <a:t> is the coordinate change matrix from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altLang="ko-KR" dirty="0"/>
                  <a:t>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endParaRPr lang="en-US" altLang="ko-KR" dirty="0"/>
              </a:p>
              <a:p>
                <a:pPr marL="0" indent="0">
                  <a:buNone/>
                </a:pPr>
                <a:endParaRPr lang="en-US" altLang="ko-KR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→</m:t>
                          </m:r>
                          <m:sSup>
                            <m:sSup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p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b>
                              <m:sSup>
                                <m:sSup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p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b>
                              <m:sSup>
                                <m:sSup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p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</m:e>
                      </m:d>
                    </m:oMath>
                  </m:oMathPara>
                </a14:m>
                <a:endParaRPr lang="en-US" altLang="ko-KR" dirty="0"/>
              </a:p>
              <a:p>
                <a:endParaRPr lang="en-US" altLang="ko-KR" dirty="0"/>
              </a:p>
              <a:p>
                <a:r>
                  <a:rPr lang="en-US" altLang="ko-KR" dirty="0" err="1"/>
                  <a:t>Rmk</a:t>
                </a:r>
                <a:r>
                  <a:rPr lang="en-US" altLang="ko-KR" dirty="0"/>
                  <a:t>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sSup>
                          <m:sSup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→</m:t>
                                </m:r>
                                <m:sSup>
                                  <m:sSup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p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sub>
                            </m:sSub>
                          </m:e>
                        </m:d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altLang="ko-KR" b="0" dirty="0"/>
              </a:p>
              <a:p>
                <a:r>
                  <a:rPr lang="en-US" altLang="ko-KR" dirty="0"/>
                  <a:t>Q.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=?</m:t>
                    </m:r>
                  </m:oMath>
                </a14:m>
                <a:endParaRPr lang="en-US" altLang="ko-KR" dirty="0"/>
              </a:p>
            </p:txBody>
          </p:sp>
        </mc:Choice>
        <mc:Fallback xmlns="">
          <p:sp>
            <p:nvSpPr>
              <p:cNvPr id="4" name="내용 개체 틀 3">
                <a:extLst>
                  <a:ext uri="{FF2B5EF4-FFF2-40B4-BE49-F238E27FC236}">
                    <a16:creationId xmlns:a16="http://schemas.microsoft.com/office/drawing/2014/main" id="{09602DCB-2E3C-4849-AFF2-3D9ABFC767D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92963" y="1136342"/>
                <a:ext cx="11514338" cy="5585133"/>
              </a:xfrm>
              <a:blipFill>
                <a:blip r:embed="rId2"/>
                <a:stretch>
                  <a:fillRect l="-794" t="-16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B939081-395A-40FE-AA70-B9AD01299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835C7-4181-47F3-A53C-DB2A56D99C38}" type="slidenum">
              <a:rPr lang="en-CA" smtClean="0"/>
              <a:t>27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319402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83CB22-2C8B-46B8-99CB-8A1C6D07F5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Change of basis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6AC6A82B-24F6-4FAC-B32A-7EC2A51743A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92963" y="1136341"/>
                <a:ext cx="11514338" cy="5585133"/>
              </a:xfrm>
            </p:spPr>
            <p:txBody>
              <a:bodyPr>
                <a:normAutofit/>
              </a:bodyPr>
              <a:lstStyle/>
              <a:p>
                <a:r>
                  <a:rPr lang="en-US" altLang="ko-KR" dirty="0"/>
                  <a:t>If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altLang="ko-KR" dirty="0"/>
                  <a:t> is the standard basis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dirty="0" err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ko-KR" i="1" dirty="0" err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altLang="ko-KR" dirty="0"/>
                  <a:t>,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ko-KR" dirty="0"/>
                  <a:t>.</a:t>
                </a:r>
              </a:p>
              <a:p>
                <a:endParaRPr lang="en-US" altLang="ko-KR" dirty="0"/>
              </a:p>
              <a:p>
                <a:r>
                  <a:rPr lang="en-US" altLang="ko-KR" dirty="0" err="1"/>
                  <a:t>Rmk</a:t>
                </a:r>
                <a:r>
                  <a:rPr lang="en-US" altLang="ko-KR" dirty="0"/>
                  <a:t>. Change of basis from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altLang="ko-KR" dirty="0"/>
                  <a:t>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altLang="ko-KR" dirty="0"/>
                  <a:t> = from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altLang="ko-KR" dirty="0"/>
                  <a:t> to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altLang="ko-KR" dirty="0"/>
                  <a:t>, and then from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altLang="ko-KR" dirty="0"/>
                  <a:t>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altLang="ko-KR" dirty="0"/>
                  <a:t>.</a:t>
                </a:r>
              </a:p>
              <a:p>
                <a:endParaRPr lang="en-US" altLang="ko-KR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b>
                      </m:sSub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→</m:t>
                          </m:r>
                          <m:sSup>
                            <m:sSupPr>
                              <m:ctrlP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p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</m:sSub>
                      <m:sSub>
                        <m:sSubPr>
                          <m:ctrlPr>
                            <a:rPr lang="en-US" altLang="ko-K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</m:e>
                                    <m:sup>
                                      <m: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→</m:t>
                                  </m:r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b>
                        <m:sSubPr>
                          <m:ctrlPr>
                            <a:rPr lang="en-US" altLang="ko-K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r>
                        <a:rPr lang="en-US" altLang="ko-KR" sz="24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altLang="ko-KR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altLang="ko-KR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ko-KR" sz="2400" i="1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24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  <m:sup>
                                          <m:r>
                                            <a:rPr lang="en-US" altLang="ko-KR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bSup>
                                    </m:e>
                                  </m:d>
                                </m:e>
                                <m:sub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sub>
                              </m:sSub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,…,</m:t>
                              </m:r>
                              <m:sSub>
                                <m:sSubPr>
                                  <m:ctrlP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altLang="ko-KR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altLang="ko-KR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ko-KR" sz="2400" i="1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24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  <m:sup>
                                          <m:r>
                                            <a:rPr lang="en-US" altLang="ko-KR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bSup>
                                    </m:e>
                                  </m:d>
                                </m:e>
                                <m:sub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altLang="ko-K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400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altLang="ko-KR" sz="24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b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sub>
                          </m:sSub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400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altLang="ko-KR" sz="24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b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ko-KR" sz="2400" dirty="0"/>
              </a:p>
              <a:p>
                <a:endParaRPr lang="en-US" altLang="ko-KR" dirty="0"/>
              </a:p>
              <a:p>
                <a:r>
                  <a:rPr lang="en-US" altLang="ko-KR" dirty="0"/>
                  <a:t>[</a:t>
                </a:r>
                <a:r>
                  <a:rPr lang="en-US" altLang="ko-KR" dirty="0" err="1"/>
                  <a:t>Thm</a:t>
                </a:r>
                <a:r>
                  <a:rPr lang="en-US" altLang="ko-KR" dirty="0"/>
                  <a:t>] If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altLang="ko-KR" dirty="0"/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altLang="ko-KR" dirty="0"/>
                  <a:t> are orthonormal bases for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dirty="0" err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ko-KR" i="1" dirty="0" err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altLang="ko-KR" dirty="0"/>
                  <a:t>, then the coordinate change matrices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→</m:t>
                        </m:r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b>
                    </m:sSub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sSup>
                          <m:sSup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are orthogonal.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6AC6A82B-24F6-4FAC-B32A-7EC2A51743A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92963" y="1136341"/>
                <a:ext cx="11514338" cy="5585133"/>
              </a:xfrm>
              <a:blipFill>
                <a:blip r:embed="rId2"/>
                <a:stretch>
                  <a:fillRect l="-953" r="-14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27A5B70-F219-487A-B474-94B018BC6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835C7-4181-47F3-A53C-DB2A56D99C38}" type="slidenum">
              <a:rPr lang="en-CA" smtClean="0"/>
              <a:t>28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406947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0C51FDC5-53C9-49DA-9789-16116ABE50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517" y="1130397"/>
            <a:ext cx="4933165" cy="4635189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ACD3D7A3-2651-4EB2-B3E9-E58062116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Change of basis – example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F9C8F58-66AA-409A-8628-68C548D4DC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835C7-4181-47F3-A53C-DB2A56D99C38}" type="slidenum">
              <a:rPr lang="en-CA" smtClean="0"/>
              <a:t>29</a:t>
            </a:fld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04AD54B-3C91-4F89-8940-DE113DB596D1}"/>
                  </a:ext>
                </a:extLst>
              </p:cNvPr>
              <p:cNvSpPr txBox="1"/>
              <p:nvPr/>
            </p:nvSpPr>
            <p:spPr>
              <a:xfrm>
                <a:off x="4019550" y="3251836"/>
                <a:ext cx="53232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04AD54B-3C91-4F89-8940-DE113DB596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9550" y="3251836"/>
                <a:ext cx="532325" cy="461665"/>
              </a:xfrm>
              <a:prstGeom prst="rect">
                <a:avLst/>
              </a:prstGeom>
              <a:blipFill>
                <a:blip r:embed="rId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81C3735-7EC5-4E45-8CBE-02E8F6506CF4}"/>
                  </a:ext>
                </a:extLst>
              </p:cNvPr>
              <p:cNvSpPr txBox="1"/>
              <p:nvPr/>
            </p:nvSpPr>
            <p:spPr>
              <a:xfrm>
                <a:off x="2628900" y="1845311"/>
                <a:ext cx="53944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81C3735-7EC5-4E45-8CBE-02E8F6506C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8900" y="1845311"/>
                <a:ext cx="539443" cy="461665"/>
              </a:xfrm>
              <a:prstGeom prst="rect">
                <a:avLst/>
              </a:prstGeom>
              <a:blipFill>
                <a:blip r:embed="rId4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0654C84-7C5A-4C5C-9906-7750DACF1259}"/>
                  </a:ext>
                </a:extLst>
              </p:cNvPr>
              <p:cNvSpPr txBox="1"/>
              <p:nvPr/>
            </p:nvSpPr>
            <p:spPr>
              <a:xfrm>
                <a:off x="3641159" y="2501546"/>
                <a:ext cx="55278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0654C84-7C5A-4C5C-9906-7750DACF12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1159" y="2501546"/>
                <a:ext cx="552780" cy="461665"/>
              </a:xfrm>
              <a:prstGeom prst="rect">
                <a:avLst/>
              </a:prstGeom>
              <a:blipFill>
                <a:blip r:embed="rId5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F795084-CFED-495F-85B8-920DE0C31D28}"/>
                  </a:ext>
                </a:extLst>
              </p:cNvPr>
              <p:cNvSpPr txBox="1"/>
              <p:nvPr/>
            </p:nvSpPr>
            <p:spPr>
              <a:xfrm>
                <a:off x="1532959" y="1946773"/>
                <a:ext cx="55989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F795084-CFED-495F-85B8-920DE0C31D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2959" y="1946773"/>
                <a:ext cx="559897" cy="461665"/>
              </a:xfrm>
              <a:prstGeom prst="rect">
                <a:avLst/>
              </a:prstGeom>
              <a:blipFill>
                <a:blip r:embed="rId6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9E93CF3F-5118-429F-95D1-4CE87F3ED22C}"/>
                  </a:ext>
                </a:extLst>
              </p:cNvPr>
              <p:cNvSpPr/>
              <p:nvPr/>
            </p:nvSpPr>
            <p:spPr>
              <a:xfrm>
                <a:off x="3166586" y="4622571"/>
                <a:ext cx="200388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ko-KR" altLang="en-US" sz="2800" dirty="0"/>
              </a:p>
            </p:txBody>
          </p:sp>
        </mc:Choice>
        <mc:Fallback xmlns=""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9E93CF3F-5118-429F-95D1-4CE87F3ED2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6586" y="4622571"/>
                <a:ext cx="2003882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DD2E573-15E5-4BED-8813-5AE7135B6550}"/>
                  </a:ext>
                </a:extLst>
              </p:cNvPr>
              <p:cNvSpPr txBox="1"/>
              <p:nvPr/>
            </p:nvSpPr>
            <p:spPr>
              <a:xfrm>
                <a:off x="5682793" y="1277539"/>
                <a:ext cx="6217107" cy="3399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altLang="ko-KR" sz="2800" dirty="0"/>
                  <a:t>How to interpret </a:t>
                </a:r>
                <a14:m>
                  <m:oMath xmlns:m="http://schemas.openxmlformats.org/officeDocument/2006/math">
                    <m:r>
                      <a:rPr lang="en-US" altLang="ko-KR" sz="2800" b="0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altLang="ko-KR" sz="2800" b="0" i="1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ko-KR" sz="28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8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b="0" i="1" dirty="0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ko-KR" sz="2800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sz="2800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sz="28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b="0" i="1" dirty="0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ko-KR" sz="28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ko-KR" sz="2800" dirty="0"/>
                  <a:t>?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altLang="ko-KR" sz="28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sz="2800" i="1" dirty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altLang="ko-KR" sz="2800" i="1" dirty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ko-KR" sz="28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2800" i="1" dirty="0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func>
                                <m:funcPr>
                                  <m:ctrlPr>
                                    <a:rPr lang="en-US" altLang="ko-KR" sz="28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  <m:brk m:alnAt="7"/>
                                    </m:rPr>
                                    <a:rPr lang="en-US" altLang="ko-KR" sz="2800" b="0" i="0" dirty="0" smtClean="0"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ko-KR" sz="2800" b="0" i="0" dirty="0" smtClean="0">
                                      <a:latin typeface="Cambria Math" panose="02040503050406030204" pitchFamily="18" charset="0"/>
                                    </a:rPr>
                                    <m:t>os</m:t>
                                  </m:r>
                                </m:fName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ko-KR" sz="2800" b="0" i="1" dirty="0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</m:e>
                            <m:e>
                              <m:r>
                                <a:rPr lang="en-US" altLang="ko-KR" sz="2800" b="0" i="1" dirty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US" altLang="ko-KR" sz="28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ko-KR" sz="2800" b="0" i="0" dirty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altLang="ko-KR" sz="2800" b="0" i="1" dirty="0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</m:e>
                          </m:mr>
                          <m:mr>
                            <m:e>
                              <m:func>
                                <m:funcPr>
                                  <m:ctrlPr>
                                    <a:rPr lang="en-US" altLang="ko-KR" sz="28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ko-KR" sz="2800" b="0" i="0" dirty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altLang="ko-KR" sz="2800" b="0" i="1" dirty="0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</m:e>
                            <m:e>
                              <m:func>
                                <m:funcPr>
                                  <m:ctrlPr>
                                    <a:rPr lang="en-US" altLang="ko-KR" sz="28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ko-KR" sz="2800" b="0" i="0" dirty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altLang="ko-KR" sz="2800" b="0" i="1" dirty="0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</m:e>
                          </m:mr>
                        </m:m>
                      </m:e>
                    </m:d>
                  </m:oMath>
                </a14:m>
                <a:endParaRPr lang="en-US" altLang="ko-KR" sz="28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altLang="ko-KR" sz="28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altLang="ko-KR" sz="2800" dirty="0"/>
                  <a:t>1) Rotation matrix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altLang="ko-KR" sz="28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altLang="ko-KR" sz="2800" dirty="0"/>
                  <a:t>2) Coordinate change matrix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</m:oMath>
                </a14:m>
                <a:endParaRPr lang="en-US" altLang="ko-KR" sz="28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DD2E573-15E5-4BED-8813-5AE7135B65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2793" y="1277539"/>
                <a:ext cx="6217107" cy="3399777"/>
              </a:xfrm>
              <a:prstGeom prst="rect">
                <a:avLst/>
              </a:prstGeom>
              <a:blipFill>
                <a:blip r:embed="rId8"/>
                <a:stretch>
                  <a:fillRect l="-1765" t="-1795" b="-430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C596A993-8B09-4958-B9FF-7BE00C083643}"/>
                  </a:ext>
                </a:extLst>
              </p:cNvPr>
              <p:cNvSpPr/>
              <p:nvPr/>
            </p:nvSpPr>
            <p:spPr>
              <a:xfrm>
                <a:off x="3166586" y="5318851"/>
                <a:ext cx="209121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ko-KR" altLang="en-US" sz="2800" dirty="0"/>
              </a:p>
            </p:txBody>
          </p:sp>
        </mc:Choice>
        <mc:Fallback xmlns=""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C596A993-8B09-4958-B9FF-7BE00C0836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6586" y="5318851"/>
                <a:ext cx="2091214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8A4881F-FBD8-4150-AA1B-012FF22D6543}"/>
                  </a:ext>
                </a:extLst>
              </p:cNvPr>
              <p:cNvSpPr txBox="1"/>
              <p:nvPr/>
            </p:nvSpPr>
            <p:spPr>
              <a:xfrm>
                <a:off x="3095625" y="3331211"/>
                <a:ext cx="43576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8A4881F-FBD8-4150-AA1B-012FF22D65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5625" y="3331211"/>
                <a:ext cx="435760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473837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A6B289E3-BFA9-416A-9E01-AEA8F43C30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346415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1. Linear transformation</a:t>
            </a:r>
            <a:endParaRPr lang="ko-KR" altLang="en-US" dirty="0"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908287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9DABEEFE-F811-43FB-8299-174598FC1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Change of basis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16EC8F0-FC21-452A-9D2A-E0D15B0A8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835C7-4181-47F3-A53C-DB2A56D99C38}" type="slidenum">
              <a:rPr lang="en-CA" smtClean="0"/>
              <a:t>30</a:t>
            </a:fld>
            <a:endParaRPr lang="en-CA"/>
          </a:p>
        </p:txBody>
      </p:sp>
      <p:pic>
        <p:nvPicPr>
          <p:cNvPr id="8" name="그림 7">
            <a:hlinkClick r:id="rId2"/>
            <a:extLst>
              <a:ext uri="{FF2B5EF4-FFF2-40B4-BE49-F238E27FC236}">
                <a16:creationId xmlns:a16="http://schemas.microsoft.com/office/drawing/2014/main" id="{BD1A71F6-5BCA-4C80-90FA-222DA47080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2933" y="1509277"/>
            <a:ext cx="7586134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6811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A6B289E3-BFA9-416A-9E01-AEA8F43C30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7600" y="1536701"/>
            <a:ext cx="9956800" cy="2819400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2.2 Matrix representation of linear transformations</a:t>
            </a:r>
            <a:endParaRPr lang="ko-KR" altLang="en-US" dirty="0"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712725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03E413-CD06-4DD1-BE8C-6A03E4B98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Do linear transformations depend on bases?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74AD6A8-DE48-4ACA-9D0C-B1A6610DC8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835C7-4181-47F3-A53C-DB2A56D99C38}" type="slidenum">
              <a:rPr lang="en-CA" smtClean="0"/>
              <a:t>32</a:t>
            </a:fld>
            <a:endParaRPr lang="en-CA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D0FCE0E6-2584-4272-9D3B-C42886BDE7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156" y="1319321"/>
            <a:ext cx="5334000" cy="400050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83215DD5-D64A-4200-B95F-BCD1F84744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0" y="1319321"/>
            <a:ext cx="5334000" cy="40005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ED843765-3F69-42A9-AFAC-84632A101261}"/>
                  </a:ext>
                </a:extLst>
              </p:cNvPr>
              <p:cNvSpPr/>
              <p:nvPr/>
            </p:nvSpPr>
            <p:spPr>
              <a:xfrm>
                <a:off x="2515374" y="5319821"/>
                <a:ext cx="1449564" cy="8697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sz="280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ko-KR" sz="28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altLang="ko-KR" sz="2800" b="0" i="1" dirty="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e>
                                    <m:r>
                                      <a:rPr lang="en-US" altLang="ko-KR" sz="2800" b="0" i="1" dirty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ko-KR" sz="2800" b="0" i="1" dirty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e>
                                    <m:r>
                                      <a:rPr lang="en-US" altLang="ko-KR" sz="2800" b="0" i="1" dirty="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  <m:sub>
                          <m:r>
                            <a:rPr lang="en-US" altLang="ko-KR" sz="2800" b="0" i="1" dirty="0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</m:oMath>
                  </m:oMathPara>
                </a14:m>
                <a:endParaRPr lang="ko-KR" altLang="en-US" sz="2800" dirty="0"/>
              </a:p>
            </p:txBody>
          </p:sp>
        </mc:Choice>
        <mc:Fallback xmlns=""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ED843765-3F69-42A9-AFAC-84632A1012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374" y="5319821"/>
                <a:ext cx="1449564" cy="86972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84C6D68F-5F8E-427B-B705-7F73FD42AA50}"/>
                  </a:ext>
                </a:extLst>
              </p:cNvPr>
              <p:cNvSpPr/>
              <p:nvPr/>
            </p:nvSpPr>
            <p:spPr>
              <a:xfrm>
                <a:off x="7517518" y="5319821"/>
                <a:ext cx="1485150" cy="87568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sz="280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ko-KR" sz="28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ko-KR" sz="2800" b="0" i="1" dirty="0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e>
                                  <m:e>
                                    <m:r>
                                      <a:rPr lang="en-US" altLang="ko-KR" sz="2800" b="0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ko-KR" sz="2800" b="0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altLang="ko-KR" sz="2800" b="0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  <m:sub>
                          <m:r>
                            <a:rPr lang="en-US" altLang="ko-KR" sz="2800" b="0" i="1" dirty="0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ko-KR" altLang="en-US" sz="2800" dirty="0"/>
              </a:p>
            </p:txBody>
          </p:sp>
        </mc:Choice>
        <mc:Fallback xmlns=""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84C6D68F-5F8E-427B-B705-7F73FD42AA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7518" y="5319821"/>
                <a:ext cx="1485150" cy="87568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423520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922F3A-47C4-4812-93BD-8C24ACA77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Do linear transformations depend on bases?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8432D60-6ACB-4B7D-8100-964611159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835C7-4181-47F3-A53C-DB2A56D99C38}" type="slidenum">
              <a:rPr lang="en-CA" smtClean="0"/>
              <a:t>33</a:t>
            </a:fld>
            <a:endParaRPr lang="en-CA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5301DB4-4BB3-4F78-BC33-D473F22779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800" y="1225550"/>
            <a:ext cx="5334000" cy="40005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6558F45-BAB4-45D5-981B-3D3DA16BA4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0" y="1225550"/>
            <a:ext cx="5334000" cy="40005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CA69BB35-99B6-46AA-BA26-0DE0FC488D44}"/>
                  </a:ext>
                </a:extLst>
              </p:cNvPr>
              <p:cNvSpPr/>
              <p:nvPr/>
            </p:nvSpPr>
            <p:spPr>
              <a:xfrm>
                <a:off x="942967" y="5260702"/>
                <a:ext cx="4502323" cy="9755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f>
                            <m:fPr>
                              <m:ctrlPr>
                                <a:rPr lang="en-US" altLang="ko-KR" sz="28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800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ko-KR" sz="2800" b="0" i="1" dirty="0" smtClean="0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sSup>
                                <m:sSupPr>
                                  <m:ctrlPr>
                                    <a:rPr lang="en-US" altLang="ko-KR" sz="28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2800" b="0" i="1" dirty="0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p>
                                  <m:r>
                                    <a:rPr lang="en-US" altLang="ko-KR" sz="2800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sz="280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ko-KR" sz="28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altLang="ko-KR" sz="2800" b="0" i="1" dirty="0" smtClean="0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sSup>
                                      <m:sSupPr>
                                        <m:ctrlPr>
                                          <a:rPr lang="en-US" altLang="ko-KR" sz="2800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ko-KR" sz="2800" b="0" i="1" dirty="0" smtClean="0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e>
                                      <m:sup>
                                        <m:r>
                                          <a:rPr lang="en-US" altLang="ko-KR" sz="2800" b="0" i="1" dirty="0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  <m:e>
                                    <m:r>
                                      <a:rPr lang="en-US" altLang="ko-KR" sz="2800" b="0" i="1" dirty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ko-KR" sz="2800" b="0" i="1" dirty="0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ko-KR" sz="2800" i="1" dirty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ko-KR" sz="2800" b="0" i="1" dirty="0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e>
                                    <m:sSup>
                                      <m:sSupPr>
                                        <m:ctrlPr>
                                          <a:rPr lang="en-US" altLang="ko-KR" sz="2800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ko-KR" sz="2800" b="0" i="1" dirty="0" smtClean="0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e>
                                      <m:sup>
                                        <m:r>
                                          <a:rPr lang="en-US" altLang="ko-KR" sz="2800" b="0" i="1" dirty="0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US" altLang="ko-KR" sz="2800" b="0" i="1" dirty="0" smtClean="0">
                                        <a:latin typeface="Cambria Math" panose="02040503050406030204" pitchFamily="18" charset="0"/>
                                      </a:rPr>
                                      <m:t>−1 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  <m:sub>
                          <m:r>
                            <a:rPr lang="en-US" altLang="ko-KR" sz="2800" b="0" i="1" dirty="0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</m:oMath>
                  </m:oMathPara>
                </a14:m>
                <a:endParaRPr lang="ko-KR" altLang="en-US" sz="2800" dirty="0"/>
              </a:p>
            </p:txBody>
          </p:sp>
        </mc:Choice>
        <mc:Fallback xmlns=""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CA69BB35-99B6-46AA-BA26-0DE0FC488D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2967" y="5260702"/>
                <a:ext cx="4502323" cy="97558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55E71706-608C-4A98-9C90-994195A5F414}"/>
                  </a:ext>
                </a:extLst>
              </p:cNvPr>
              <p:cNvSpPr/>
              <p:nvPr/>
            </p:nvSpPr>
            <p:spPr>
              <a:xfrm>
                <a:off x="7225418" y="5260702"/>
                <a:ext cx="1752852" cy="8669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sz="280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ko-KR" sz="28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ko-KR" sz="2800" b="0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altLang="ko-KR" sz="2800" b="0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ko-KR" sz="2800" b="0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altLang="ko-KR" sz="2800" b="0" i="1" dirty="0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  <m:sub>
                          <m:r>
                            <a:rPr lang="en-US" altLang="ko-KR" sz="2800" b="0" i="1" dirty="0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ko-KR" altLang="en-US" sz="2800" dirty="0"/>
              </a:p>
            </p:txBody>
          </p:sp>
        </mc:Choice>
        <mc:Fallback xmlns=""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55E71706-608C-4A98-9C90-994195A5F4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5418" y="5260702"/>
                <a:ext cx="1752852" cy="86690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67023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E0D940-880C-42AC-BBBD-FEE5CCB44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Do linear transformations depend on bases?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2775C76-5DA8-4B64-8FB3-ADE1F51BD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835C7-4181-47F3-A53C-DB2A56D99C38}" type="slidenum">
              <a:rPr lang="en-CA" smtClean="0"/>
              <a:t>34</a:t>
            </a:fld>
            <a:endParaRPr lang="en-CA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502F89E-A043-4971-82D0-8197E7AF91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791" y="1707715"/>
            <a:ext cx="3730609" cy="140378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D51E891-80B4-46D6-9076-F9452F2CDD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079" y="3187918"/>
            <a:ext cx="4142031" cy="140378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7027A9F-871D-4033-B2AC-E4064010BACB}"/>
                  </a:ext>
                </a:extLst>
              </p:cNvPr>
              <p:cNvSpPr txBox="1"/>
              <p:nvPr/>
            </p:nvSpPr>
            <p:spPr>
              <a:xfrm>
                <a:off x="5156200" y="1372773"/>
                <a:ext cx="6647056" cy="39703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sz="2800" dirty="0"/>
                  <a:t>The coordinate of </a:t>
                </a:r>
                <a14:m>
                  <m:oMath xmlns:m="http://schemas.openxmlformats.org/officeDocument/2006/math">
                    <m:r>
                      <a:rPr lang="en-US" altLang="ko-KR" sz="280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ko-KR" sz="2800" dirty="0"/>
                  <a:t> depends on the basis.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ko-KR" sz="28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sz="2800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altLang="ko-KR" sz="2800" dirty="0"/>
                  <a:t> transforms a vector to another vector.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ko-KR" sz="28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sz="2800" dirty="0"/>
                  <a:t>What does the matrix </a:t>
                </a:r>
                <a14:m>
                  <m:oMath xmlns:m="http://schemas.openxmlformats.org/officeDocument/2006/math">
                    <m:r>
                      <a:rPr lang="en-US" altLang="ko-KR" sz="280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altLang="ko-KR" sz="2800" dirty="0"/>
                  <a:t> transform?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ko-KR" sz="2800" dirty="0"/>
                  <a:t>Vectors?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ko-KR" sz="2800" dirty="0"/>
                  <a:t>Coordinates of vectors?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altLang="ko-KR" sz="28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sz="2800" dirty="0"/>
                  <a:t>Is the matrix </a:t>
                </a:r>
                <a14:m>
                  <m:oMath xmlns:m="http://schemas.openxmlformats.org/officeDocument/2006/math">
                    <m:r>
                      <a:rPr lang="en-US" altLang="ko-KR" sz="280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altLang="ko-KR" sz="2800" dirty="0"/>
                  <a:t> for </a:t>
                </a:r>
                <a14:m>
                  <m:oMath xmlns:m="http://schemas.openxmlformats.org/officeDocument/2006/math">
                    <m:r>
                      <a:rPr lang="en-US" altLang="ko-KR" sz="2800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altLang="ko-KR" sz="2800" dirty="0"/>
                  <a:t> unique?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7027A9F-871D-4033-B2AC-E4064010BA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6200" y="1372773"/>
                <a:ext cx="6647056" cy="3970318"/>
              </a:xfrm>
              <a:prstGeom prst="rect">
                <a:avLst/>
              </a:prstGeom>
              <a:blipFill>
                <a:blip r:embed="rId4"/>
                <a:stretch>
                  <a:fillRect l="-1651" t="-1382" r="-92" b="-35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989970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F360C8-4D8D-4A30-984A-11212B7D6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dirty="0"/>
              <a:t>Do linear transformations depend on bases?</a:t>
            </a:r>
            <a:endParaRPr lang="ko-KR" altLang="en-US" sz="3600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EA5C998-CDEF-4D81-8B85-C94AE5B93B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A matrix represents a linear transformation with</a:t>
            </a:r>
            <a:r>
              <a:rPr lang="ko-KR" altLang="en-US" dirty="0"/>
              <a:t> </a:t>
            </a:r>
            <a:r>
              <a:rPr lang="en-US" altLang="ko-KR" dirty="0"/>
              <a:t>respect</a:t>
            </a:r>
            <a:r>
              <a:rPr lang="ko-KR" altLang="en-US" dirty="0"/>
              <a:t> </a:t>
            </a:r>
            <a:r>
              <a:rPr lang="en-US" altLang="ko-KR" dirty="0"/>
              <a:t>to</a:t>
            </a:r>
            <a:r>
              <a:rPr lang="ko-KR" altLang="en-US" dirty="0"/>
              <a:t> </a:t>
            </a:r>
            <a:r>
              <a:rPr lang="en-US" altLang="ko-KR" dirty="0"/>
              <a:t>a</a:t>
            </a:r>
            <a:r>
              <a:rPr lang="ko-KR" altLang="en-US" dirty="0"/>
              <a:t> </a:t>
            </a:r>
            <a:r>
              <a:rPr lang="en-US" altLang="ko-KR" i="1" dirty="0"/>
              <a:t>specific</a:t>
            </a:r>
            <a:r>
              <a:rPr lang="en-US" altLang="ko-KR" dirty="0"/>
              <a:t> basis.</a:t>
            </a:r>
          </a:p>
          <a:p>
            <a:r>
              <a:rPr lang="en-US" altLang="ko-KR" i="1" dirty="0"/>
              <a:t>Matrix representation </a:t>
            </a:r>
            <a:r>
              <a:rPr lang="en-US" altLang="ko-KR" dirty="0"/>
              <a:t>of a linear transformation depends on the </a:t>
            </a:r>
            <a:r>
              <a:rPr lang="en-US" altLang="ko-KR" i="1" dirty="0"/>
              <a:t>choice of basis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Standard matrix: Matrix representation of a linear transformation with respect to the </a:t>
            </a:r>
            <a:r>
              <a:rPr lang="en-US" altLang="ko-KR" i="1" dirty="0"/>
              <a:t>standard</a:t>
            </a:r>
            <a:r>
              <a:rPr lang="en-US" altLang="ko-KR" dirty="0"/>
              <a:t> basis.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11F0D18-446C-42FC-BE5F-72FD38F9F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835C7-4181-47F3-A53C-DB2A56D99C38}" type="slidenum">
              <a:rPr lang="en-CA" smtClean="0"/>
              <a:t>35</a:t>
            </a:fld>
            <a:endParaRPr lang="en-CA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09E42C0-45C6-414F-AF19-1C717FA726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8556" y="3702135"/>
            <a:ext cx="5750224" cy="2836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8907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EB190F-B845-41B5-97F1-1F234AB40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dirty="0"/>
              <a:t>Matrix representation of linear transformations</a:t>
            </a:r>
            <a:endParaRPr lang="ko-KR" alt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D705510D-7D2F-4DC9-92B6-189E4B7F720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92963" y="1136342"/>
                <a:ext cx="11514338" cy="5585133"/>
              </a:xfrm>
            </p:spPr>
            <p:txBody>
              <a:bodyPr>
                <a:normAutofit lnSpcReduction="10000"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dirty="0"/>
                  <a:t>[</a:t>
                </a:r>
                <a:r>
                  <a:rPr lang="en-US" altLang="ko-KR" dirty="0" err="1"/>
                  <a:t>Thm</a:t>
                </a:r>
                <a:r>
                  <a:rPr lang="en-US" altLang="ko-KR" dirty="0"/>
                  <a:t>] Let </a:t>
                </a:r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ko-KR" i="1" dirty="0">
                        <a:latin typeface="Cambria Math" panose="02040503050406030204" pitchFamily="18" charset="0"/>
                      </a:rPr>
                      <m:t>: </m:t>
                    </m:r>
                    <m:sSup>
                      <m:sSupPr>
                        <m:ctrlPr>
                          <a:rPr lang="en-US" altLang="ko-KR" i="1" dirty="0" err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ko-KR" i="1" dirty="0" err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altLang="ko-KR" i="1" dirty="0"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altLang="ko-KR" i="1" dirty="0" err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ko-KR" i="1" dirty="0" err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altLang="ko-KR" dirty="0"/>
                  <a:t> be a linear operator,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altLang="ko-KR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ko-KR" dirty="0"/>
                  <a:t> be a basis for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dirty="0" err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ko-KR" i="1" dirty="0" err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altLang="ko-KR" dirty="0"/>
                  <a:t>. Then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ko-KR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  <m:d>
                                  <m:d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  <m:d>
                                  <m:d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ko-KR" dirty="0"/>
                  <a:t> is called the matrix for </a:t>
                </a:r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altLang="ko-KR" dirty="0"/>
                  <a:t> with respect to the basis </a:t>
                </a:r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altLang="ko-KR" dirty="0"/>
                  <a:t>, denoted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</m:d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altLang="ko-KR" dirty="0"/>
                  <a:t>, and satisfies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d>
                                <m:d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𝑥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lit/>
                            </m:rPr>
                            <a:rPr lang="en-US" altLang="ko-KR" i="1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d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n-US" altLang="ko-KR" dirty="0"/>
              </a:p>
              <a:p>
                <a:pPr>
                  <a:lnSpc>
                    <a:spcPct val="150000"/>
                  </a:lnSpc>
                </a:pPr>
                <a:endParaRPr lang="en-US" altLang="ko-KR" dirty="0"/>
              </a:p>
              <a:p>
                <a:r>
                  <a:rPr lang="en-US" altLang="ko-KR" dirty="0"/>
                  <a:t>Q. What is a vector? (hint: not a tuple)</a:t>
                </a:r>
              </a:p>
              <a:p>
                <a:r>
                  <a:rPr lang="en-US" altLang="ko-KR" dirty="0"/>
                  <a:t>Q. What is a matrix? (hint: not a rectangular arrangement of numbers)</a:t>
                </a:r>
              </a:p>
              <a:p>
                <a:r>
                  <a:rPr lang="en-US" altLang="ko-KR" dirty="0"/>
                  <a:t>Q. What is a linear transformation? (hint: What is the linearity?)</a:t>
                </a:r>
              </a:p>
              <a:p>
                <a:r>
                  <a:rPr lang="en-US" altLang="ko-KR" dirty="0"/>
                  <a:t>Q. How to get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</m:d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</m:d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b>
                    </m:sSub>
                  </m:oMath>
                </a14:m>
                <a:r>
                  <a:rPr lang="en-US" altLang="ko-KR" dirty="0"/>
                  <a:t>?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D705510D-7D2F-4DC9-92B6-189E4B7F720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92963" y="1136342"/>
                <a:ext cx="11514338" cy="5585133"/>
              </a:xfrm>
              <a:blipFill>
                <a:blip r:embed="rId2"/>
                <a:stretch>
                  <a:fillRect l="-953" r="-1429" b="-22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9E64697-4745-4023-B09D-75698C8A6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835C7-4181-47F3-A53C-DB2A56D99C38}" type="slidenum">
              <a:rPr lang="en-CA" smtClean="0"/>
              <a:t>36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237947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FF9D13AE-01D9-41ED-B70A-978C66FFD1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dirty="0"/>
              <a:t>Matrix representation of linear transformations</a:t>
            </a:r>
            <a:endParaRPr lang="ko-KR" altLang="en-US" sz="36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D5F798A-282D-4A93-AADD-14C2B2009D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835C7-4181-47F3-A53C-DB2A56D99C38}" type="slidenum">
              <a:rPr lang="en-CA" smtClean="0"/>
              <a:t>37</a:t>
            </a:fld>
            <a:endParaRPr lang="en-CA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6233264-A105-4903-B9A9-F4FDAC0C9C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1992" y="4701350"/>
            <a:ext cx="2147998" cy="808267"/>
          </a:xfrm>
          <a:prstGeom prst="rect">
            <a:avLst/>
          </a:prstGeom>
        </p:spPr>
      </p:pic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3BA7190C-081C-44D7-9137-3ECC059BE0CD}"/>
              </a:ext>
            </a:extLst>
          </p:cNvPr>
          <p:cNvCxnSpPr>
            <a:cxnSpLocks/>
          </p:cNvCxnSpPr>
          <p:nvPr/>
        </p:nvCxnSpPr>
        <p:spPr>
          <a:xfrm>
            <a:off x="1204802" y="1915987"/>
            <a:ext cx="0" cy="143643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87A25686-0864-48B6-A6E6-39330627275A}"/>
              </a:ext>
            </a:extLst>
          </p:cNvPr>
          <p:cNvCxnSpPr/>
          <p:nvPr/>
        </p:nvCxnSpPr>
        <p:spPr>
          <a:xfrm>
            <a:off x="1696476" y="1603610"/>
            <a:ext cx="260215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B655BB03-0601-41A1-86E8-E8AD35292871}"/>
              </a:ext>
            </a:extLst>
          </p:cNvPr>
          <p:cNvCxnSpPr>
            <a:cxnSpLocks/>
          </p:cNvCxnSpPr>
          <p:nvPr/>
        </p:nvCxnSpPr>
        <p:spPr>
          <a:xfrm flipV="1">
            <a:off x="5005368" y="1914522"/>
            <a:ext cx="0" cy="143936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EAC21B2-6D2E-4710-9A4E-963113A48222}"/>
                  </a:ext>
                </a:extLst>
              </p:cNvPr>
              <p:cNvSpPr txBox="1"/>
              <p:nvPr/>
            </p:nvSpPr>
            <p:spPr>
              <a:xfrm>
                <a:off x="834368" y="1371482"/>
                <a:ext cx="82246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  <m:sub>
                          <m:r>
                            <a:rPr lang="en-US" altLang="ko-KR" sz="2400" b="0" i="1" dirty="0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EAC21B2-6D2E-4710-9A4E-963113A482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368" y="1371482"/>
                <a:ext cx="822469" cy="461665"/>
              </a:xfrm>
              <a:prstGeom prst="rect">
                <a:avLst/>
              </a:prstGeom>
              <a:blipFill>
                <a:blip r:embed="rId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C08B8C3-59AC-4F93-941F-8C5FA78B4A89}"/>
                  </a:ext>
                </a:extLst>
              </p:cNvPr>
              <p:cNvSpPr txBox="1"/>
              <p:nvPr/>
            </p:nvSpPr>
            <p:spPr>
              <a:xfrm>
                <a:off x="2407011" y="1107836"/>
                <a:ext cx="143789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b="0" i="1" dirty="0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d>
                        </m:e>
                        <m:sub>
                          <m:r>
                            <a:rPr lang="en-US" altLang="ko-KR" sz="2400" b="0" i="1" dirty="0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r>
                        <a:rPr lang="en-US" altLang="ko-KR" sz="24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C08B8C3-59AC-4F93-941F-8C5FA78B4A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7011" y="1107836"/>
                <a:ext cx="1437894" cy="461665"/>
              </a:xfrm>
              <a:prstGeom prst="rect">
                <a:avLst/>
              </a:prstGeom>
              <a:blipFill>
                <a:blip r:embed="rId4"/>
                <a:stretch>
                  <a:fillRect b="-2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09C8A78-4457-4224-845A-2764CD3B39EF}"/>
                  </a:ext>
                </a:extLst>
              </p:cNvPr>
              <p:cNvSpPr txBox="1"/>
              <p:nvPr/>
            </p:nvSpPr>
            <p:spPr>
              <a:xfrm>
                <a:off x="4377171" y="1371482"/>
                <a:ext cx="126739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b="0" i="1" dirty="0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d>
                                <m:dPr>
                                  <m:ctrlPr>
                                    <a:rPr lang="en-US" altLang="ko-KR" sz="24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400" b="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altLang="ko-KR" sz="2400" b="0" i="1" dirty="0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09C8A78-4457-4224-845A-2764CD3B39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7171" y="1371482"/>
                <a:ext cx="1267398" cy="461665"/>
              </a:xfrm>
              <a:prstGeom prst="rect">
                <a:avLst/>
              </a:prstGeom>
              <a:blipFill>
                <a:blip r:embed="rId5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64DADE8-4B83-42D9-9ADA-BDAEE2089179}"/>
                  </a:ext>
                </a:extLst>
              </p:cNvPr>
              <p:cNvSpPr txBox="1"/>
              <p:nvPr/>
            </p:nvSpPr>
            <p:spPr>
              <a:xfrm>
                <a:off x="829964" y="3505389"/>
                <a:ext cx="85299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  <m:sub>
                          <m:r>
                            <a:rPr lang="en-US" altLang="ko-KR" sz="2400" b="0" i="1" dirty="0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64DADE8-4B83-42D9-9ADA-BDAEE20891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964" y="3505389"/>
                <a:ext cx="852990" cy="461665"/>
              </a:xfrm>
              <a:prstGeom prst="rect">
                <a:avLst/>
              </a:prstGeom>
              <a:blipFill>
                <a:blip r:embed="rId6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CAAF0A86-E4AF-406A-BDCE-827D4E34698A}"/>
              </a:ext>
            </a:extLst>
          </p:cNvPr>
          <p:cNvCxnSpPr>
            <a:cxnSpLocks/>
          </p:cNvCxnSpPr>
          <p:nvPr/>
        </p:nvCxnSpPr>
        <p:spPr>
          <a:xfrm>
            <a:off x="1696476" y="3737517"/>
            <a:ext cx="265651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0CF4F19-A34B-4B69-9684-69B3BCE723E7}"/>
                  </a:ext>
                </a:extLst>
              </p:cNvPr>
              <p:cNvSpPr txBox="1"/>
              <p:nvPr/>
            </p:nvSpPr>
            <p:spPr>
              <a:xfrm>
                <a:off x="2691128" y="3793716"/>
                <a:ext cx="86966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b="0" i="1" dirty="0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d>
                        </m:e>
                        <m:sub>
                          <m:r>
                            <a:rPr lang="en-US" altLang="ko-KR" sz="2400" b="0" i="1" dirty="0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0CF4F19-A34B-4B69-9684-69B3BCE723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1128" y="3793716"/>
                <a:ext cx="869661" cy="461665"/>
              </a:xfrm>
              <a:prstGeom prst="rect">
                <a:avLst/>
              </a:prstGeom>
              <a:blipFill>
                <a:blip r:embed="rId7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E798166-AAA7-43D1-9DCE-FE4A475C3229}"/>
                  </a:ext>
                </a:extLst>
              </p:cNvPr>
              <p:cNvSpPr txBox="1"/>
              <p:nvPr/>
            </p:nvSpPr>
            <p:spPr>
              <a:xfrm>
                <a:off x="4364960" y="3505389"/>
                <a:ext cx="130721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b="0" i="1" dirty="0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d>
                                <m:dPr>
                                  <m:ctrlPr>
                                    <a:rPr lang="en-US" altLang="ko-KR" sz="24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40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altLang="ko-KR" sz="2400" b="0" i="1" dirty="0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E798166-AAA7-43D1-9DCE-FE4A475C32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4960" y="3505389"/>
                <a:ext cx="1307217" cy="461665"/>
              </a:xfrm>
              <a:prstGeom prst="rect">
                <a:avLst/>
              </a:prstGeom>
              <a:blipFill>
                <a:blip r:embed="rId8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2B93BDC-F8CC-4AFC-9DD0-9C8B85A5FBD6}"/>
                  </a:ext>
                </a:extLst>
              </p:cNvPr>
              <p:cNvSpPr txBox="1"/>
              <p:nvPr/>
            </p:nvSpPr>
            <p:spPr>
              <a:xfrm>
                <a:off x="479059" y="2402077"/>
                <a:ext cx="75796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p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2B93BDC-F8CC-4AFC-9DD0-9C8B85A5FB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059" y="2402077"/>
                <a:ext cx="757964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8694414-D8A1-4D32-AF29-82A53C737C2B}"/>
                  </a:ext>
                </a:extLst>
              </p:cNvPr>
              <p:cNvSpPr txBox="1"/>
              <p:nvPr/>
            </p:nvSpPr>
            <p:spPr>
              <a:xfrm>
                <a:off x="5005368" y="2402077"/>
                <a:ext cx="45185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8694414-D8A1-4D32-AF29-82A53C737C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5368" y="2402077"/>
                <a:ext cx="451854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4E09C6C-B429-49B1-8DE0-8779D524B8A7}"/>
                  </a:ext>
                </a:extLst>
              </p:cNvPr>
              <p:cNvSpPr txBox="1"/>
              <p:nvPr/>
            </p:nvSpPr>
            <p:spPr>
              <a:xfrm>
                <a:off x="5968999" y="1003300"/>
                <a:ext cx="5981697" cy="56938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800" dirty="0"/>
                  <a:t>Recall that the coordinate change matrix from an ordered basis </a:t>
                </a:r>
                <a:br>
                  <a:rPr lang="en-US" altLang="ko-KR" sz="2800" dirty="0"/>
                </a:br>
                <a14:m>
                  <m:oMath xmlns:m="http://schemas.openxmlformats.org/officeDocument/2006/math">
                    <m:r>
                      <a:rPr lang="en-US" altLang="ko-KR" sz="2800" i="1" dirty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altLang="ko-KR" sz="2800" b="0" i="1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ko-KR" sz="28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8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i="1" dirty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ko-KR" sz="28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sz="2800" i="1" dirty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altLang="ko-KR" sz="2800" i="1" dirty="0" err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i="1" dirty="0" err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ko-KR" sz="2800" b="0" i="1" dirty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ko-KR" sz="2800" dirty="0"/>
                  <a:t> to the standard basis </a:t>
                </a:r>
                <a14:m>
                  <m:oMath xmlns:m="http://schemas.openxmlformats.org/officeDocument/2006/math">
                    <m:r>
                      <a:rPr lang="en-US" altLang="ko-KR" sz="2800" i="1" dirty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altLang="ko-KR" sz="2800" dirty="0"/>
                  <a:t> is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ko-KR" sz="2800" i="1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altLang="ko-KR" sz="2800" i="1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altLang="ko-KR" sz="2800" i="1"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r>
                        <a:rPr lang="en-US" altLang="ko-KR" sz="28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ko-KR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800" i="1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altLang="ko-KR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ko-KR" sz="28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ko-KR" sz="28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ko-KR" sz="28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sz="2800" dirty="0"/>
                  <a:t>Thus, the followings hold.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ko-KR" sz="2800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sz="28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800" i="1" dirty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d>
                        </m:e>
                        <m:sub>
                          <m:r>
                            <a:rPr lang="en-US" altLang="ko-KR" sz="2800" b="0" i="1" dirty="0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r>
                        <a:rPr lang="en-US" altLang="ko-KR" sz="28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800" b="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sSub>
                        <m:sSubPr>
                          <m:ctrlPr>
                            <a:rPr lang="en-US" altLang="ko-KR" sz="28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sz="28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800" b="0" i="1" dirty="0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d>
                        </m:e>
                        <m:sub>
                          <m:r>
                            <a:rPr lang="en-US" altLang="ko-KR" sz="2800" b="0" i="1" dirty="0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sSup>
                        <m:sSupPr>
                          <m:ctrlPr>
                            <a:rPr lang="en-US" altLang="ko-KR" sz="2800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800" b="0" i="1" dirty="0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p>
                          <m:r>
                            <a:rPr lang="en-US" altLang="ko-KR" sz="2800" b="0" i="1" dirty="0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altLang="ko-KR" sz="2800" b="0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sz="28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800" i="1" dirty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d>
                        </m:e>
                        <m:sub>
                          <m:r>
                            <a:rPr lang="en-US" altLang="ko-KR" sz="2800" b="0" i="1" dirty="0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altLang="ko-KR" sz="2800" i="1" dirty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2800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800" i="1" dirty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p>
                          <m:r>
                            <a:rPr lang="en-US" altLang="ko-KR" sz="2800" b="0" i="1" dirty="0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b>
                        <m:sSubPr>
                          <m:ctrlPr>
                            <a:rPr lang="en-US" altLang="ko-KR" sz="28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sz="28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800" i="1" dirty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d>
                        </m:e>
                        <m:sub>
                          <m:r>
                            <a:rPr lang="en-US" altLang="ko-KR" sz="2800" b="0" i="1" dirty="0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r>
                        <a:rPr lang="en-US" altLang="ko-KR" sz="2800" b="0" i="1" dirty="0" smtClean="0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altLang="ko-KR" sz="28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4E09C6C-B429-49B1-8DE0-8779D524B8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8999" y="1003300"/>
                <a:ext cx="5981697" cy="5693866"/>
              </a:xfrm>
              <a:prstGeom prst="rect">
                <a:avLst/>
              </a:prstGeom>
              <a:blipFill>
                <a:blip r:embed="rId11"/>
                <a:stretch>
                  <a:fillRect l="-1835" r="-122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그림 21">
            <a:extLst>
              <a:ext uri="{FF2B5EF4-FFF2-40B4-BE49-F238E27FC236}">
                <a16:creationId xmlns:a16="http://schemas.microsoft.com/office/drawing/2014/main" id="{66C8CD88-9C57-469D-B551-3949A2B42C7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18636" y="5596213"/>
            <a:ext cx="5090692" cy="1032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4300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E23ECF-EB29-4E47-A398-7E5A0C305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dirty="0"/>
              <a:t>Matrix representation of linear transformations</a:t>
            </a:r>
            <a:endParaRPr lang="ko-KR" altLang="en-US" sz="3600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7EBE448-F499-46E6-B89A-5D820FB68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835C7-4181-47F3-A53C-DB2A56D99C38}" type="slidenum">
              <a:rPr lang="en-CA" smtClean="0"/>
              <a:t>38</a:t>
            </a:fld>
            <a:endParaRPr lang="en-CA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74D9832-0464-4F46-852A-F414BED0D6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745" y="1308100"/>
            <a:ext cx="3634172" cy="272562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C949557-F59A-45DB-8B4B-57FFA35AB3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744" y="3854450"/>
            <a:ext cx="3634172" cy="272562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E881E85-80E8-4BC6-9E04-D8D3CD1199D6}"/>
              </a:ext>
            </a:extLst>
          </p:cNvPr>
          <p:cNvSpPr txBox="1"/>
          <p:nvPr/>
        </p:nvSpPr>
        <p:spPr>
          <a:xfrm>
            <a:off x="4158367" y="1296805"/>
            <a:ext cx="76448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800" dirty="0"/>
              <a:t>Example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1617F8E-ACC8-4C2C-AFEB-D394BB60D1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8204" y="2050856"/>
            <a:ext cx="4986118" cy="120232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7ABB3B8-C4A5-4A5D-BC1E-264DB128C6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8304" y="3311839"/>
            <a:ext cx="2722914" cy="99015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B226927-5046-4E48-B427-DA49E342AC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31922" y="4555261"/>
            <a:ext cx="6919269" cy="1096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71711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E23ECF-EB29-4E47-A398-7E5A0C305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dirty="0"/>
              <a:t>Matrix representation of linear transformations</a:t>
            </a:r>
            <a:endParaRPr lang="ko-KR" altLang="en-US" sz="3600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7EBE448-F499-46E6-B89A-5D820FB68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835C7-4181-47F3-A53C-DB2A56D99C38}" type="slidenum">
              <a:rPr lang="en-CA" smtClean="0"/>
              <a:t>39</a:t>
            </a:fld>
            <a:endParaRPr lang="en-CA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881E85-80E8-4BC6-9E04-D8D3CD1199D6}"/>
              </a:ext>
            </a:extLst>
          </p:cNvPr>
          <p:cNvSpPr txBox="1"/>
          <p:nvPr/>
        </p:nvSpPr>
        <p:spPr>
          <a:xfrm>
            <a:off x="4158367" y="1296805"/>
            <a:ext cx="76448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800" dirty="0"/>
              <a:t>Example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A2110301-2E13-4838-BA89-0C841C048C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800" y="1225550"/>
            <a:ext cx="3360000" cy="25200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D3FCCEE-BFF2-4722-98F3-CCE7C4E85F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800" y="3943350"/>
            <a:ext cx="3360000" cy="25200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669AE90-0481-41FA-B1CC-536C2DE5F2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0391" y="2022410"/>
            <a:ext cx="4782217" cy="93358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A191380-4D48-4311-915C-1A35F1A0F0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3900" y="3211251"/>
            <a:ext cx="2972215" cy="80021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726FE5AD-822E-4D79-8A07-FC33BEC1F3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68359" y="4135325"/>
            <a:ext cx="6144482" cy="160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2705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A6B289E3-BFA9-416A-9E01-AEA8F43C30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3767137"/>
          </a:xfrm>
        </p:spPr>
        <p:txBody>
          <a:bodyPr>
            <a:normAutofit/>
          </a:bodyPr>
          <a:lstStyle/>
          <a:p>
            <a:r>
              <a:rPr lang="en-US" altLang="ko-KR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1.1 Standard matrix for a linear transformation</a:t>
            </a:r>
            <a:endParaRPr lang="ko-KR" altLang="en-US" dirty="0"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24782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41D831-804C-4C30-A19D-D946FF39C8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dirty="0"/>
              <a:t>Matrix representation of linear transformations</a:t>
            </a:r>
            <a:endParaRPr lang="ko-KR" altLang="en-US" sz="3600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B9A1F2C-E79B-49E6-BB08-9BDC683A3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835C7-4181-47F3-A53C-DB2A56D99C38}" type="slidenum">
              <a:rPr lang="en-CA" smtClean="0"/>
              <a:t>40</a:t>
            </a:fld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86E5C63-3EE5-438F-9758-933AA81E443D}"/>
                  </a:ext>
                </a:extLst>
              </p:cNvPr>
              <p:cNvSpPr txBox="1"/>
              <p:nvPr/>
            </p:nvSpPr>
            <p:spPr>
              <a:xfrm>
                <a:off x="5968999" y="1257300"/>
                <a:ext cx="5981697" cy="45813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800" dirty="0"/>
                  <a:t>For </a:t>
                </a:r>
                <a:r>
                  <a:rPr lang="en-US" altLang="ko-KR" sz="2800" dirty="0" err="1"/>
                  <a:t>genelarlization</a:t>
                </a:r>
                <a:r>
                  <a:rPr lang="en-US" altLang="ko-KR" sz="2800" dirty="0"/>
                  <a:t>, given a coordinate change matrix </a:t>
                </a:r>
                <a14:m>
                  <m:oMath xmlns:m="http://schemas.openxmlformats.org/officeDocument/2006/math">
                    <m:r>
                      <a:rPr lang="en-US" altLang="ko-KR" sz="2800" i="1" dirty="0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altLang="ko-KR" sz="2800" dirty="0"/>
                  <a:t> from </a:t>
                </a:r>
                <a14:m>
                  <m:oMath xmlns:m="http://schemas.openxmlformats.org/officeDocument/2006/math">
                    <m:r>
                      <a:rPr lang="en-US" altLang="ko-KR" sz="2800" i="1" dirty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altLang="ko-KR" sz="2800" dirty="0"/>
                  <a:t>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8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800" i="1" dirty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r>
                          <a:rPr lang="en-US" altLang="ko-KR" sz="2800" i="1" dirty="0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altLang="ko-KR" sz="2800" dirty="0"/>
                  <a:t>, the followings hold.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ko-KR" sz="2800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sz="28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800" i="1" dirty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d>
                        </m:e>
                        <m:sub>
                          <m:sSup>
                            <m:sSupPr>
                              <m:ctrlPr>
                                <a:rPr lang="en-US" altLang="ko-KR" sz="28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800" b="0" i="1" dirty="0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p>
                              <m:r>
                                <a:rPr lang="en-US" altLang="ko-KR" sz="2800" b="0" i="1" dirty="0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</m:sSub>
                      <m:r>
                        <a:rPr lang="en-US" altLang="ko-KR" sz="2800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800" i="1" dirty="0">
                          <a:latin typeface="Cambria Math" panose="02040503050406030204" pitchFamily="18" charset="0"/>
                        </a:rPr>
                        <m:t>𝑃</m:t>
                      </m:r>
                      <m:sSub>
                        <m:sSubPr>
                          <m:ctrlPr>
                            <a:rPr lang="en-US" altLang="ko-KR" sz="28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sz="28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800" i="1" dirty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d>
                        </m:e>
                        <m:sub>
                          <m:r>
                            <a:rPr lang="en-US" altLang="ko-KR" sz="2800" i="1" dirty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sSup>
                        <m:sSupPr>
                          <m:ctrlPr>
                            <a:rPr lang="en-US" altLang="ko-KR" sz="28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800" i="1" dirty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p>
                          <m:r>
                            <a:rPr lang="en-US" altLang="ko-KR" sz="2800" i="1" dirty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altLang="ko-KR" sz="2800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sz="28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800" i="1" dirty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d>
                        </m:e>
                        <m:sub>
                          <m:r>
                            <a:rPr lang="en-US" altLang="ko-KR" sz="2800" i="1" dirty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altLang="ko-KR" sz="2800" i="1" dirty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28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800" i="1" dirty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p>
                          <m:r>
                            <a:rPr lang="en-US" altLang="ko-KR" sz="2800" i="1" dirty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b>
                        <m:sSubPr>
                          <m:ctrlPr>
                            <a:rPr lang="en-US" altLang="ko-KR" sz="28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sz="28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800" i="1" dirty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d>
                        </m:e>
                        <m:sub>
                          <m:sSup>
                            <m:sSupPr>
                              <m:ctrlPr>
                                <a:rPr lang="en-US" altLang="ko-KR" sz="28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800" b="0" i="1" dirty="0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p>
                              <m:r>
                                <a:rPr lang="en-US" altLang="ko-KR" sz="2800" b="0" i="1" dirty="0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</m:sSub>
                      <m:r>
                        <a:rPr lang="en-US" altLang="ko-KR" sz="2800" i="1" dirty="0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altLang="ko-KR" sz="2800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ko-KR" sz="28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86E5C63-3EE5-438F-9758-933AA81E44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8999" y="1257300"/>
                <a:ext cx="5981697" cy="4581382"/>
              </a:xfrm>
              <a:prstGeom prst="rect">
                <a:avLst/>
              </a:prstGeom>
              <a:blipFill>
                <a:blip r:embed="rId2"/>
                <a:stretch>
                  <a:fillRect l="-1835" r="-316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D5140432-45E3-484F-813A-2B6B3DC1EB38}"/>
              </a:ext>
            </a:extLst>
          </p:cNvPr>
          <p:cNvCxnSpPr>
            <a:cxnSpLocks/>
          </p:cNvCxnSpPr>
          <p:nvPr/>
        </p:nvCxnSpPr>
        <p:spPr>
          <a:xfrm>
            <a:off x="1204802" y="1915987"/>
            <a:ext cx="0" cy="143643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AA9229AC-8388-48D5-8ACB-91E951E6BA2F}"/>
              </a:ext>
            </a:extLst>
          </p:cNvPr>
          <p:cNvCxnSpPr/>
          <p:nvPr/>
        </p:nvCxnSpPr>
        <p:spPr>
          <a:xfrm>
            <a:off x="1696476" y="1603610"/>
            <a:ext cx="260215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CADE1C5-6204-4288-8A94-6FDD18F9149B}"/>
              </a:ext>
            </a:extLst>
          </p:cNvPr>
          <p:cNvCxnSpPr>
            <a:cxnSpLocks/>
          </p:cNvCxnSpPr>
          <p:nvPr/>
        </p:nvCxnSpPr>
        <p:spPr>
          <a:xfrm flipV="1">
            <a:off x="5005368" y="1914522"/>
            <a:ext cx="0" cy="143936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9A7B4A6-08F5-4E2A-B4BA-BE7FF5B6A8A6}"/>
                  </a:ext>
                </a:extLst>
              </p:cNvPr>
              <p:cNvSpPr txBox="1"/>
              <p:nvPr/>
            </p:nvSpPr>
            <p:spPr>
              <a:xfrm>
                <a:off x="834368" y="1371482"/>
                <a:ext cx="900759" cy="4641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  <m:sub>
                          <m:sSup>
                            <m:sSupPr>
                              <m:ctrlPr>
                                <a:rPr lang="en-US" altLang="ko-KR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b="0" i="1" dirty="0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p>
                              <m:r>
                                <a:rPr lang="en-US" altLang="ko-KR" sz="2400" b="0" i="1" dirty="0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</m:sSub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9A7B4A6-08F5-4E2A-B4BA-BE7FF5B6A8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368" y="1371482"/>
                <a:ext cx="900759" cy="464166"/>
              </a:xfrm>
              <a:prstGeom prst="rect">
                <a:avLst/>
              </a:prstGeom>
              <a:blipFill>
                <a:blip r:embed="rId3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7B41DDE-338A-4F4B-AF22-05FC2AC02C72}"/>
                  </a:ext>
                </a:extLst>
              </p:cNvPr>
              <p:cNvSpPr txBox="1"/>
              <p:nvPr/>
            </p:nvSpPr>
            <p:spPr>
              <a:xfrm>
                <a:off x="2607207" y="1107836"/>
                <a:ext cx="917431" cy="4641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b="0" i="1" dirty="0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d>
                        </m:e>
                        <m:sub>
                          <m:sSup>
                            <m:sSupPr>
                              <m:ctrlPr>
                                <a:rPr lang="en-US" altLang="ko-KR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b="0" i="1" dirty="0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p>
                              <m:r>
                                <a:rPr lang="en-US" altLang="ko-KR" sz="2400" b="0" i="1" dirty="0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</m:sSub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7B41DDE-338A-4F4B-AF22-05FC2AC02C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7207" y="1107836"/>
                <a:ext cx="917431" cy="464166"/>
              </a:xfrm>
              <a:prstGeom prst="rect">
                <a:avLst/>
              </a:prstGeom>
              <a:blipFill>
                <a:blip r:embed="rId4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AC43DBB-CD8A-4128-8F1B-2A7ACFDA05A1}"/>
                  </a:ext>
                </a:extLst>
              </p:cNvPr>
              <p:cNvSpPr txBox="1"/>
              <p:nvPr/>
            </p:nvSpPr>
            <p:spPr>
              <a:xfrm>
                <a:off x="4377171" y="1371482"/>
                <a:ext cx="1345688" cy="4641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b="0" i="1" dirty="0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d>
                                <m:dPr>
                                  <m:ctrlPr>
                                    <a:rPr lang="en-US" altLang="ko-KR" sz="24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400" b="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e>
                        <m:sub>
                          <m:sSup>
                            <m:sSupPr>
                              <m:ctrlPr>
                                <a:rPr lang="en-US" altLang="ko-KR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b="0" i="1" dirty="0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p>
                              <m:r>
                                <a:rPr lang="en-US" altLang="ko-KR" sz="2400" b="0" i="1" dirty="0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</m:sSub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AC43DBB-CD8A-4128-8F1B-2A7ACFDA05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7171" y="1371482"/>
                <a:ext cx="1345688" cy="464166"/>
              </a:xfrm>
              <a:prstGeom prst="rect">
                <a:avLst/>
              </a:prstGeom>
              <a:blipFill>
                <a:blip r:embed="rId5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E735C1B-C8D4-409E-A5FA-10C92E8DFD53}"/>
                  </a:ext>
                </a:extLst>
              </p:cNvPr>
              <p:cNvSpPr txBox="1"/>
              <p:nvPr/>
            </p:nvSpPr>
            <p:spPr>
              <a:xfrm>
                <a:off x="829964" y="3505389"/>
                <a:ext cx="85299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  <m:sub>
                          <m:r>
                            <a:rPr lang="en-US" altLang="ko-KR" sz="2400" b="0" i="1" dirty="0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E735C1B-C8D4-409E-A5FA-10C92E8DFD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964" y="3505389"/>
                <a:ext cx="852990" cy="461665"/>
              </a:xfrm>
              <a:prstGeom prst="rect">
                <a:avLst/>
              </a:prstGeom>
              <a:blipFill>
                <a:blip r:embed="rId6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89F19224-056C-4202-A9C0-4001EFFD0A66}"/>
              </a:ext>
            </a:extLst>
          </p:cNvPr>
          <p:cNvCxnSpPr>
            <a:cxnSpLocks/>
          </p:cNvCxnSpPr>
          <p:nvPr/>
        </p:nvCxnSpPr>
        <p:spPr>
          <a:xfrm>
            <a:off x="1696476" y="3737517"/>
            <a:ext cx="265651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100E077-8F1D-451A-9B52-DFCC2311249A}"/>
                  </a:ext>
                </a:extLst>
              </p:cNvPr>
              <p:cNvSpPr txBox="1"/>
              <p:nvPr/>
            </p:nvSpPr>
            <p:spPr>
              <a:xfrm>
                <a:off x="2587170" y="3793716"/>
                <a:ext cx="86966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b="0" i="1" dirty="0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d>
                        </m:e>
                        <m:sub>
                          <m:r>
                            <a:rPr lang="en-US" altLang="ko-KR" sz="2400" b="0" i="1" dirty="0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100E077-8F1D-451A-9B52-DFCC231124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7170" y="3793716"/>
                <a:ext cx="869661" cy="461665"/>
              </a:xfrm>
              <a:prstGeom prst="rect">
                <a:avLst/>
              </a:prstGeom>
              <a:blipFill>
                <a:blip r:embed="rId7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A749E75-1611-41E2-88DF-C911543B3A25}"/>
                  </a:ext>
                </a:extLst>
              </p:cNvPr>
              <p:cNvSpPr txBox="1"/>
              <p:nvPr/>
            </p:nvSpPr>
            <p:spPr>
              <a:xfrm>
                <a:off x="4364960" y="3505389"/>
                <a:ext cx="130721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b="0" i="1" dirty="0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d>
                                <m:dPr>
                                  <m:ctrlPr>
                                    <a:rPr lang="en-US" altLang="ko-KR" sz="24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40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altLang="ko-KR" sz="2400" b="0" i="1" dirty="0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A749E75-1611-41E2-88DF-C911543B3A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4960" y="3505389"/>
                <a:ext cx="1307217" cy="461665"/>
              </a:xfrm>
              <a:prstGeom prst="rect">
                <a:avLst/>
              </a:prstGeom>
              <a:blipFill>
                <a:blip r:embed="rId8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9109554-D1CE-4329-ABCA-77BEF564DA0E}"/>
                  </a:ext>
                </a:extLst>
              </p:cNvPr>
              <p:cNvSpPr txBox="1"/>
              <p:nvPr/>
            </p:nvSpPr>
            <p:spPr>
              <a:xfrm>
                <a:off x="479059" y="2402077"/>
                <a:ext cx="75796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p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9109554-D1CE-4329-ABCA-77BEF564DA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059" y="2402077"/>
                <a:ext cx="757964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A974BEB-8FC2-46CA-BCBD-775D11DA03AF}"/>
                  </a:ext>
                </a:extLst>
              </p:cNvPr>
              <p:cNvSpPr txBox="1"/>
              <p:nvPr/>
            </p:nvSpPr>
            <p:spPr>
              <a:xfrm>
                <a:off x="5005368" y="2402077"/>
                <a:ext cx="45185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A974BEB-8FC2-46CA-BCBD-775D11DA03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5368" y="2402077"/>
                <a:ext cx="451854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1921390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91B5A9-E558-41A2-964D-9A54C4CCFC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dirty="0"/>
              <a:t>Matrix representation of linear transformations</a:t>
            </a:r>
            <a:endParaRPr lang="ko-KR" altLang="en-US" sz="3600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8886DBD-CD76-4AA9-B176-58C863E97E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835C7-4181-47F3-A53C-DB2A56D99C38}" type="slidenum">
              <a:rPr lang="en-CA" smtClean="0"/>
              <a:t>41</a:t>
            </a:fld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716A8C3-C090-49D0-B6BE-C8CBACFBD134}"/>
                  </a:ext>
                </a:extLst>
              </p:cNvPr>
              <p:cNvSpPr txBox="1"/>
              <p:nvPr/>
            </p:nvSpPr>
            <p:spPr>
              <a:xfrm>
                <a:off x="290456" y="929404"/>
                <a:ext cx="11749139" cy="51726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800" dirty="0"/>
                  <a:t>Bases of domain and codomain of a linear transformation may be </a:t>
                </a:r>
                <a:r>
                  <a:rPr lang="en-US" altLang="ko-KR" sz="2800" i="1" dirty="0"/>
                  <a:t>different</a:t>
                </a:r>
                <a:r>
                  <a:rPr lang="en-US" altLang="ko-KR" sz="2800" dirty="0"/>
                  <a:t>.</a:t>
                </a:r>
              </a:p>
              <a:p>
                <a:pPr marL="228600" lvl="0" indent="-228600" latinLnBrk="0">
                  <a:lnSpc>
                    <a:spcPct val="15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</a:pPr>
                <a:r>
                  <a:rPr lang="en-US" altLang="ko-KR" sz="2800" dirty="0">
                    <a:solidFill>
                      <a:prstClr val="black"/>
                    </a:solidFill>
                  </a:rPr>
                  <a:t>[</a:t>
                </a:r>
                <a:r>
                  <a:rPr lang="en-US" altLang="ko-KR" sz="2800" dirty="0" err="1">
                    <a:solidFill>
                      <a:prstClr val="black"/>
                    </a:solidFill>
                  </a:rPr>
                  <a:t>Thm</a:t>
                </a:r>
                <a:r>
                  <a:rPr lang="en-US" altLang="ko-KR" sz="2800" dirty="0">
                    <a:solidFill>
                      <a:prstClr val="black"/>
                    </a:solidFill>
                  </a:rPr>
                  <a:t>] Let </a:t>
                </a:r>
                <a14:m>
                  <m:oMath xmlns:m="http://schemas.openxmlformats.org/officeDocument/2006/math">
                    <m:r>
                      <a:rPr lang="en-US" altLang="ko-KR" sz="28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ko-KR" sz="28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: </m:t>
                    </m:r>
                    <m:sSup>
                      <m:sSupPr>
                        <m:ctrlPr>
                          <a:rPr lang="en-US" altLang="ko-KR" sz="2800" i="1" dirty="0" err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8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ko-KR" sz="2800" i="1" dirty="0" err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altLang="ko-KR" sz="28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altLang="ko-KR" sz="2800" i="1" dirty="0" err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8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ko-KR" sz="2800" b="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altLang="ko-KR" sz="2800" dirty="0">
                    <a:solidFill>
                      <a:prstClr val="black"/>
                    </a:solidFill>
                  </a:rPr>
                  <a:t> be a linear transformation, </a:t>
                </a:r>
                <a14:m>
                  <m:oMath xmlns:m="http://schemas.openxmlformats.org/officeDocument/2006/math">
                    <m:r>
                      <a:rPr lang="en-US" altLang="ko-KR" sz="2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altLang="ko-KR" sz="28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ko-KR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ko-KR" sz="2800" dirty="0">
                    <a:solidFill>
                      <a:prstClr val="black"/>
                    </a:solidFill>
                  </a:rPr>
                  <a:t> be a basis for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800" i="1" dirty="0" err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8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ko-KR" sz="2800" i="1" dirty="0" err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altLang="ko-KR" sz="2800" dirty="0">
                    <a:solidFill>
                      <a:prstClr val="black"/>
                    </a:solidFill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8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r>
                          <a:rPr lang="en-US" altLang="ko-KR" sz="28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ko-KR" sz="28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ko-KR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altLang="ko-KR" sz="28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ko-KR" sz="2800" dirty="0">
                    <a:solidFill>
                      <a:prstClr val="black"/>
                    </a:solidFill>
                  </a:rPr>
                  <a:t> be a basis for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800" i="1" dirty="0" err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8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ko-KR" sz="2800" b="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altLang="ko-KR" sz="2800" dirty="0">
                    <a:solidFill>
                      <a:prstClr val="black"/>
                    </a:solidFill>
                  </a:rPr>
                  <a:t>. Then</a:t>
                </a:r>
              </a:p>
              <a:p>
                <a:pPr latinLnBrk="0">
                  <a:lnSpc>
                    <a:spcPct val="150000"/>
                  </a:lnSpc>
                  <a:spcBef>
                    <a:spcPts val="1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ko-KR" sz="280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ko-KR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8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  <m:d>
                                    <m:dPr>
                                      <m:ctrlPr>
                                        <a:rPr lang="en-US" altLang="ko-KR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ko-KR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2800" i="1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28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  <m:sub>
                              <m:sSup>
                                <m:sSupPr>
                                  <m:ctrlPr>
                                    <a:rPr lang="en-US" altLang="ko-KR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2800" i="1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p>
                                  <m:r>
                                    <a:rPr lang="en-US" altLang="ko-KR" sz="280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  <m:r>
                            <a:rPr lang="en-US" altLang="ko-KR" sz="2800" i="1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altLang="ko-KR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ko-KR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8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  <m:d>
                                    <m:dPr>
                                      <m:ctrlPr>
                                        <a:rPr lang="en-US" altLang="ko-KR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ko-KR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2800" i="1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28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  <m:sub>
                              <m:sSup>
                                <m:sSupPr>
                                  <m:ctrlPr>
                                    <a:rPr lang="en-US" altLang="ko-KR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2800" i="1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p>
                                  <m:r>
                                    <a:rPr lang="en-US" altLang="ko-KR" sz="280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</m:e>
                      </m:d>
                    </m:oMath>
                  </m:oMathPara>
                </a14:m>
                <a:endParaRPr lang="ko-KR" altLang="en-US" sz="2800" dirty="0"/>
              </a:p>
              <a:p>
                <a:pPr marL="228600" lvl="0" indent="-228600" latinLnBrk="0">
                  <a:lnSpc>
                    <a:spcPct val="15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</a:pPr>
                <a:r>
                  <a:rPr lang="en-US" altLang="ko-KR" sz="2800" dirty="0">
                    <a:solidFill>
                      <a:prstClr val="black"/>
                    </a:solidFill>
                  </a:rPr>
                  <a:t>is the matrix for </a:t>
                </a:r>
                <a14:m>
                  <m:oMath xmlns:m="http://schemas.openxmlformats.org/officeDocument/2006/math">
                    <m:r>
                      <a:rPr lang="en-US" altLang="ko-KR" sz="280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altLang="ko-KR" sz="2800" dirty="0">
                    <a:solidFill>
                      <a:prstClr val="black"/>
                    </a:solidFill>
                  </a:rPr>
                  <a:t> with respect to the bases </a:t>
                </a:r>
                <a14:m>
                  <m:oMath xmlns:m="http://schemas.openxmlformats.org/officeDocument/2006/math">
                    <m:r>
                      <a:rPr lang="en-US" altLang="ko-KR" sz="280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altLang="ko-KR" sz="2800" dirty="0">
                    <a:solidFill>
                      <a:prstClr val="black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US" altLang="ko-KR" sz="280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altLang="ko-KR" sz="280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altLang="ko-KR" sz="2800" dirty="0">
                    <a:solidFill>
                      <a:prstClr val="black"/>
                    </a:solidFill>
                  </a:rPr>
                  <a:t>, denoted by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28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ko-KR" sz="2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</m:d>
                      </m:e>
                      <m:sub>
                        <m:r>
                          <a:rPr lang="en-US" altLang="ko-KR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  <m:sup>
                        <m:sSup>
                          <m:sSupPr>
                            <m:ctrlPr>
                              <a:rPr lang="en-US" altLang="ko-KR" sz="28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28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p>
                            <m:r>
                              <a:rPr lang="en-US" altLang="ko-KR" sz="28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p>
                    </m:sSubSup>
                  </m:oMath>
                </a14:m>
                <a:r>
                  <a:rPr lang="en-US" altLang="ko-KR" sz="2800" dirty="0">
                    <a:solidFill>
                      <a:prstClr val="black"/>
                    </a:solidFill>
                  </a:rPr>
                  <a:t>, and satisfies</a:t>
                </a:r>
              </a:p>
              <a:p>
                <a:pPr lvl="0" latinLnBrk="0">
                  <a:lnSpc>
                    <a:spcPct val="150000"/>
                  </a:lnSpc>
                  <a:spcBef>
                    <a:spcPts val="1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sz="2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d>
                                <m:dPr>
                                  <m:ctrlPr>
                                    <a:rPr lang="en-US" altLang="ko-KR" sz="28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8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e>
                        <m:sub>
                          <m:sSup>
                            <m:sSupPr>
                              <m:ctrlPr>
                                <a:rPr lang="en-US" altLang="ko-KR" sz="28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p>
                              <m:r>
                                <a:rPr lang="en-US" altLang="ko-KR" sz="28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</m:sSub>
                      <m:r>
                        <a:rPr lang="en-US" altLang="ko-KR" sz="2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ko-KR" sz="2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altLang="ko-KR" sz="2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sSub>
                        <m:sSubPr>
                          <m:ctrlPr>
                            <a:rPr lang="en-US" altLang="ko-KR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lit/>
                            </m:rPr>
                            <a:rPr lang="en-US" altLang="ko-KR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  <m:sub>
                          <m:r>
                            <a:rPr lang="en-US" altLang="ko-KR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altLang="ko-KR" sz="2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ko-KR" sz="28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sz="2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d>
                        </m:e>
                        <m:sub>
                          <m:r>
                            <a:rPr lang="en-US" altLang="ko-KR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  <m:sup>
                          <m:sSup>
                            <m:sSupPr>
                              <m:ctrlPr>
                                <a:rPr lang="en-US" altLang="ko-KR" sz="28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8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p>
                              <m:r>
                                <a:rPr lang="en-US" altLang="ko-KR" sz="28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p>
                      </m:sSubSup>
                      <m:sSub>
                        <m:sSubPr>
                          <m:ctrlPr>
                            <a:rPr lang="en-US" altLang="ko-KR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sz="2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  <m:sub>
                          <m:r>
                            <a:rPr lang="en-US" altLang="ko-KR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n-US" altLang="ko-KR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716A8C3-C090-49D0-B6BE-C8CBACFBD1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456" y="929404"/>
                <a:ext cx="11749139" cy="5172698"/>
              </a:xfrm>
              <a:prstGeom prst="rect">
                <a:avLst/>
              </a:prstGeom>
              <a:blipFill>
                <a:blip r:embed="rId2"/>
                <a:stretch>
                  <a:fillRect l="-934" r="-4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0081483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FC2F06-8389-4047-812F-A2C1AF0AF1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456" y="141004"/>
            <a:ext cx="11512800" cy="788400"/>
          </a:xfrm>
        </p:spPr>
        <p:txBody>
          <a:bodyPr/>
          <a:lstStyle/>
          <a:p>
            <a:r>
              <a:rPr lang="en-US" altLang="ko-KR" sz="3600" dirty="0"/>
              <a:t>Matrix representation of linear transformations</a:t>
            </a:r>
            <a:endParaRPr lang="ko-KR" altLang="en-US" sz="3600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51A87E1-72EC-48FA-835E-CD54F15D6D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835C7-4181-47F3-A53C-DB2A56D99C38}" type="slidenum">
              <a:rPr lang="en-CA" smtClean="0"/>
              <a:t>42</a:t>
            </a:fld>
            <a:endParaRPr lang="en-CA"/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6A129C98-BE56-4C7A-A48E-2AF51256BFC5}"/>
              </a:ext>
            </a:extLst>
          </p:cNvPr>
          <p:cNvCxnSpPr>
            <a:cxnSpLocks/>
          </p:cNvCxnSpPr>
          <p:nvPr/>
        </p:nvCxnSpPr>
        <p:spPr>
          <a:xfrm>
            <a:off x="3960702" y="1954087"/>
            <a:ext cx="0" cy="143643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F00F8612-D127-4F9A-81A9-3295604CD52A}"/>
              </a:ext>
            </a:extLst>
          </p:cNvPr>
          <p:cNvCxnSpPr/>
          <p:nvPr/>
        </p:nvCxnSpPr>
        <p:spPr>
          <a:xfrm>
            <a:off x="4452376" y="1634310"/>
            <a:ext cx="260215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3BB16005-94BE-4877-A9E4-6F414785C60F}"/>
              </a:ext>
            </a:extLst>
          </p:cNvPr>
          <p:cNvCxnSpPr>
            <a:cxnSpLocks/>
          </p:cNvCxnSpPr>
          <p:nvPr/>
        </p:nvCxnSpPr>
        <p:spPr>
          <a:xfrm flipV="1">
            <a:off x="7761268" y="1952622"/>
            <a:ext cx="0" cy="143936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B291612-0148-4700-9ACD-959CF99CA2E9}"/>
                  </a:ext>
                </a:extLst>
              </p:cNvPr>
              <p:cNvSpPr txBox="1"/>
              <p:nvPr/>
            </p:nvSpPr>
            <p:spPr>
              <a:xfrm>
                <a:off x="3590268" y="1387608"/>
                <a:ext cx="913648" cy="4934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  <m:sub>
                          <m:sSub>
                            <m:sSubPr>
                              <m:ctrlPr>
                                <a:rPr lang="en-US" altLang="ko-KR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dirty="0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ko-KR" sz="2400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B291612-0148-4700-9ACD-959CF99CA2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0268" y="1387608"/>
                <a:ext cx="913648" cy="49340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B573443-7D92-44A0-A4E3-6504F2258878}"/>
                  </a:ext>
                </a:extLst>
              </p:cNvPr>
              <p:cNvSpPr txBox="1"/>
              <p:nvPr/>
            </p:nvSpPr>
            <p:spPr>
              <a:xfrm>
                <a:off x="5429611" y="980836"/>
                <a:ext cx="930318" cy="648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b="0" i="1" dirty="0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d>
                        </m:e>
                        <m:sub>
                          <m:sSub>
                            <m:sSubPr>
                              <m:ctrlPr>
                                <a:rPr lang="en-US" altLang="ko-KR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dirty="0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ko-KR" sz="2400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  <m:sup>
                          <m:sSubSup>
                            <m:sSubSupPr>
                              <m:ctrlPr>
                                <a:rPr lang="en-US" altLang="ko-KR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400" b="0" i="1" dirty="0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ko-KR" sz="2400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ko-KR" sz="2400" b="0" i="1" dirty="0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</m:sup>
                      </m:sSubSup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B573443-7D92-44A0-A4E3-6504F22588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9611" y="980836"/>
                <a:ext cx="930318" cy="6488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5131DC1-1D51-46A0-9A25-0ED729D92E35}"/>
                  </a:ext>
                </a:extLst>
              </p:cNvPr>
              <p:cNvSpPr txBox="1"/>
              <p:nvPr/>
            </p:nvSpPr>
            <p:spPr>
              <a:xfrm>
                <a:off x="7133071" y="1371482"/>
                <a:ext cx="1358577" cy="5256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b="0" i="1" dirty="0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d>
                                <m:dPr>
                                  <m:ctrlPr>
                                    <a:rPr lang="en-US" altLang="ko-KR" sz="24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400" b="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e>
                        <m:sub>
                          <m:sSubSup>
                            <m:sSubSupPr>
                              <m:ctrlPr>
                                <a:rPr lang="en-US" altLang="ko-KR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400" b="0" i="1" dirty="0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ko-KR" sz="2400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ko-KR" sz="2400" b="0" i="1" dirty="0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</m:sub>
                      </m:sSub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5131DC1-1D51-46A0-9A25-0ED729D92E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3071" y="1371482"/>
                <a:ext cx="1358577" cy="525657"/>
              </a:xfrm>
              <a:prstGeom prst="rect">
                <a:avLst/>
              </a:prstGeom>
              <a:blipFill>
                <a:blip r:embed="rId4"/>
                <a:stretch>
                  <a:fillRect b="-116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73F2A23-EBB9-4EE0-9E3F-14EBCEC9857F}"/>
                  </a:ext>
                </a:extLst>
              </p:cNvPr>
              <p:cNvSpPr txBox="1"/>
              <p:nvPr/>
            </p:nvSpPr>
            <p:spPr>
              <a:xfrm>
                <a:off x="3585864" y="3543489"/>
                <a:ext cx="913648" cy="4934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  <m:sub>
                          <m:sSub>
                            <m:sSubPr>
                              <m:ctrlPr>
                                <a:rPr lang="en-US" altLang="ko-KR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dirty="0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ko-KR" sz="2400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73F2A23-EBB9-4EE0-9E3F-14EBCEC985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5864" y="3543489"/>
                <a:ext cx="913648" cy="493405"/>
              </a:xfrm>
              <a:prstGeom prst="rect">
                <a:avLst/>
              </a:prstGeom>
              <a:blipFill>
                <a:blip r:embed="rId5"/>
                <a:stretch>
                  <a:fillRect b="-123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C5543095-F922-481A-950A-FB25C2CC2A8B}"/>
              </a:ext>
            </a:extLst>
          </p:cNvPr>
          <p:cNvCxnSpPr>
            <a:cxnSpLocks/>
          </p:cNvCxnSpPr>
          <p:nvPr/>
        </p:nvCxnSpPr>
        <p:spPr>
          <a:xfrm>
            <a:off x="4452376" y="3775617"/>
            <a:ext cx="265651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5F7C306-2870-492F-8CD2-FD8F64F8D4E4}"/>
                  </a:ext>
                </a:extLst>
              </p:cNvPr>
              <p:cNvSpPr txBox="1"/>
              <p:nvPr/>
            </p:nvSpPr>
            <p:spPr>
              <a:xfrm>
                <a:off x="5447028" y="3781016"/>
                <a:ext cx="930319" cy="6498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b="0" i="1" dirty="0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d>
                        </m:e>
                        <m:sub>
                          <m:sSub>
                            <m:sSubPr>
                              <m:ctrlPr>
                                <a:rPr lang="en-US" altLang="ko-KR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dirty="0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ko-KR" sz="2400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  <m:sup>
                          <m:sSubSup>
                            <m:sSubSupPr>
                              <m:ctrlPr>
                                <a:rPr lang="en-US" altLang="ko-KR" sz="2400" i="1" dirty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400" i="1" dirty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ko-KR" sz="2400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ko-KR" sz="2400" i="1" dirty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</m:sup>
                      </m:sSubSup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5F7C306-2870-492F-8CD2-FD8F64F8D4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7028" y="3781016"/>
                <a:ext cx="930319" cy="64985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00F8187-FCBA-4075-A6B6-0F8EB225CC31}"/>
                  </a:ext>
                </a:extLst>
              </p:cNvPr>
              <p:cNvSpPr txBox="1"/>
              <p:nvPr/>
            </p:nvSpPr>
            <p:spPr>
              <a:xfrm>
                <a:off x="7120860" y="3543489"/>
                <a:ext cx="1358577" cy="52649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b="0" i="1" dirty="0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d>
                                <m:dPr>
                                  <m:ctrlPr>
                                    <a:rPr lang="en-US" altLang="ko-KR" sz="24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40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e>
                        <m:sub>
                          <m:sSubSup>
                            <m:sSubSupPr>
                              <m:ctrlPr>
                                <a:rPr lang="en-US" altLang="ko-KR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400" b="0" i="1" dirty="0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ko-KR" sz="2400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ko-KR" sz="2400" b="0" i="1" dirty="0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</m:sub>
                      </m:sSub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00F8187-FCBA-4075-A6B6-0F8EB225CC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0860" y="3543489"/>
                <a:ext cx="1358577" cy="526491"/>
              </a:xfrm>
              <a:prstGeom prst="rect">
                <a:avLst/>
              </a:prstGeom>
              <a:blipFill>
                <a:blip r:embed="rId7"/>
                <a:stretch>
                  <a:fillRect b="-114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8ECF3AA-B49F-48FD-8C29-DFC38AB6E69F}"/>
                  </a:ext>
                </a:extLst>
              </p:cNvPr>
              <p:cNvSpPr txBox="1"/>
              <p:nvPr/>
            </p:nvSpPr>
            <p:spPr>
              <a:xfrm>
                <a:off x="3196859" y="2440177"/>
                <a:ext cx="76905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8ECF3AA-B49F-48FD-8C29-DFC38AB6E6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6859" y="2440177"/>
                <a:ext cx="769057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D13EAC9-8BC8-47E4-A991-8B8E14A16D39}"/>
                  </a:ext>
                </a:extLst>
              </p:cNvPr>
              <p:cNvSpPr txBox="1"/>
              <p:nvPr/>
            </p:nvSpPr>
            <p:spPr>
              <a:xfrm>
                <a:off x="7761268" y="2440177"/>
                <a:ext cx="47121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D13EAC9-8BC8-47E4-A991-8B8E14A16D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1268" y="2440177"/>
                <a:ext cx="471218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30929EC7-94F0-4F9D-BAFD-9EAD7A3B6D23}"/>
                  </a:ext>
                </a:extLst>
              </p:cNvPr>
              <p:cNvSpPr/>
              <p:nvPr/>
            </p:nvSpPr>
            <p:spPr>
              <a:xfrm>
                <a:off x="2037610" y="4443066"/>
                <a:ext cx="6191951" cy="115570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800" i="1" dirty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sz="28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800" i="1" dirty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d>
                        </m:e>
                        <m:sub>
                          <m:sSub>
                            <m:sSubPr>
                              <m:ctrlPr>
                                <a:rPr lang="en-US" altLang="ko-KR" sz="28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i="1" dirty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ko-KR" sz="2800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  <m:sup>
                          <m:sSubSup>
                            <m:sSubSupPr>
                              <m:ctrlPr>
                                <a:rPr lang="en-US" altLang="ko-KR" sz="2800" i="1" dirty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800" i="1" dirty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ko-KR" sz="2800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ko-KR" sz="2800" i="1" dirty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</m:sup>
                      </m:sSubSup>
                      <m:r>
                        <a:rPr lang="en-US" altLang="ko-KR" sz="2800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800" i="1" dirty="0">
                          <a:latin typeface="Cambria Math" panose="02040503050406030204" pitchFamily="18" charset="0"/>
                        </a:rPr>
                        <m:t>𝑈</m:t>
                      </m:r>
                      <m:sSubSup>
                        <m:sSubSupPr>
                          <m:ctrlPr>
                            <a:rPr lang="en-US" altLang="ko-KR" sz="2800" i="1" dirty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sz="28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800" i="1" dirty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d>
                        </m:e>
                        <m:sub>
                          <m:sSub>
                            <m:sSubPr>
                              <m:ctrlPr>
                                <a:rPr lang="en-US" altLang="ko-KR" sz="28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i="1" dirty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ko-KR" sz="2800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  <m:sup>
                          <m:sSubSup>
                            <m:sSubSupPr>
                              <m:ctrlPr>
                                <a:rPr lang="en-US" altLang="ko-KR" sz="2800" i="1" dirty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800" i="1" dirty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ko-KR" sz="2800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ko-KR" sz="2800" i="1" dirty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</m:sup>
                      </m:sSubSup>
                      <m:sSup>
                        <m:sSupPr>
                          <m:ctrlPr>
                            <a:rPr lang="en-US" altLang="ko-KR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8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altLang="ko-KR" sz="28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altLang="ko-KR" sz="2800" i="1" dirty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ko-KR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800">
                                  <a:latin typeface="Cambria Math" panose="02040503050406030204" pitchFamily="18" charset="0"/>
                                </a:rPr>
                                <m:t>Id</m:t>
                              </m:r>
                            </m:e>
                          </m:d>
                        </m:e>
                        <m:sub>
                          <m:sSubSup>
                            <m:sSubSupPr>
                              <m:ctrlPr>
                                <a:rPr lang="en-US" altLang="ko-KR" sz="2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800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ko-KR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ko-KR" sz="28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</m:sub>
                        <m:sup>
                          <m:sSubSup>
                            <m:sSubSupPr>
                              <m:ctrlPr>
                                <a:rPr lang="en-US" altLang="ko-KR" sz="2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800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ko-KR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ko-KR" sz="28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</m:sup>
                      </m:sSubSup>
                      <m:sSubSup>
                        <m:sSubSupPr>
                          <m:ctrlPr>
                            <a:rPr lang="en-US" altLang="ko-KR" sz="2800" i="1" dirty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sz="28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800" i="1" dirty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d>
                        </m:e>
                        <m:sub>
                          <m:sSub>
                            <m:sSubPr>
                              <m:ctrlPr>
                                <a:rPr lang="en-US" altLang="ko-KR" sz="28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i="1" dirty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ko-KR" sz="2800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  <m:sup>
                          <m:sSubSup>
                            <m:sSubSupPr>
                              <m:ctrlPr>
                                <a:rPr lang="en-US" altLang="ko-KR" sz="2800" i="1" dirty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800" i="1" dirty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ko-KR" sz="2800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ko-KR" sz="2800" i="1" dirty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</m:sup>
                      </m:sSubSup>
                      <m:sSubSup>
                        <m:sSubSupPr>
                          <m:ctrlPr>
                            <a:rPr lang="en-US" altLang="ko-KR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800">
                                  <a:latin typeface="Cambria Math" panose="02040503050406030204" pitchFamily="18" charset="0"/>
                                </a:rPr>
                                <m:t>Id</m:t>
                              </m:r>
                            </m:e>
                          </m:d>
                        </m:e>
                        <m:sub>
                          <m:sSub>
                            <m:sSubPr>
                              <m:ctrlPr>
                                <a:rPr lang="en-US" altLang="ko-KR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ko-KR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en-US" altLang="ko-KR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ko-KR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p>
                      </m:sSubSup>
                    </m:oMath>
                  </m:oMathPara>
                </a14:m>
                <a:endParaRPr lang="en-US" altLang="ko-KR" sz="2800" dirty="0"/>
              </a:p>
            </p:txBody>
          </p:sp>
        </mc:Choice>
        <mc:Fallback xmlns=""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30929EC7-94F0-4F9D-BAFD-9EAD7A3B6D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7610" y="4443066"/>
                <a:ext cx="6191951" cy="115570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177F239-FA27-43DF-B4E0-8868208BF010}"/>
                  </a:ext>
                </a:extLst>
              </p:cNvPr>
              <p:cNvSpPr txBox="1"/>
              <p:nvPr/>
            </p:nvSpPr>
            <p:spPr>
              <a:xfrm>
                <a:off x="290456" y="2012752"/>
                <a:ext cx="3044444" cy="13165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400" dirty="0"/>
                  <a:t>coordinate change</a:t>
                </a:r>
                <a:r>
                  <a:rPr lang="ko-KR" altLang="en-US" sz="2400" dirty="0"/>
                  <a:t> </a:t>
                </a:r>
                <a:r>
                  <a:rPr lang="en-US" altLang="ko-KR" sz="2400" dirty="0"/>
                  <a:t>from</a:t>
                </a:r>
                <a:r>
                  <a:rPr lang="ko-KR" alt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i="1" dirty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ko-KR" sz="240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ko-KR" altLang="en-US" sz="2400" dirty="0"/>
                  <a:t> </a:t>
                </a:r>
                <a:r>
                  <a:rPr lang="en-US" altLang="ko-KR" sz="2400" dirty="0"/>
                  <a:t>to</a:t>
                </a:r>
                <a:r>
                  <a:rPr lang="ko-KR" alt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i="1" dirty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ko-KR" sz="240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ko-KR" sz="2400" dirty="0"/>
                  <a:t>, denoted by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ko-KR" sz="2400" b="0" i="0" smtClean="0">
                                <a:latin typeface="Cambria Math" panose="02040503050406030204" pitchFamily="18" charset="0"/>
                              </a:rPr>
                              <m:t>Id</m:t>
                            </m:r>
                          </m:e>
                        </m:d>
                      </m:e>
                      <m:sub>
                        <m:sSub>
                          <m:sSubPr>
                            <m:ctrlP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  <m:sup>
                        <m:sSub>
                          <m:sSubPr>
                            <m:ctrlP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p>
                    </m:sSubSup>
                  </m:oMath>
                </a14:m>
                <a:endParaRPr lang="en-US" altLang="ko-KR" sz="24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177F239-FA27-43DF-B4E0-8868208BF0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456" y="2012752"/>
                <a:ext cx="3044444" cy="1316514"/>
              </a:xfrm>
              <a:prstGeom prst="rect">
                <a:avLst/>
              </a:prstGeom>
              <a:blipFill>
                <a:blip r:embed="rId11"/>
                <a:stretch>
                  <a:fillRect l="-3206" t="-3704" b="-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50385FA-FD25-47B7-93C3-DB46B235B8EB}"/>
                  </a:ext>
                </a:extLst>
              </p:cNvPr>
              <p:cNvSpPr txBox="1"/>
              <p:nvPr/>
            </p:nvSpPr>
            <p:spPr>
              <a:xfrm>
                <a:off x="8857100" y="2012752"/>
                <a:ext cx="3044444" cy="14379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400" dirty="0"/>
                  <a:t>coordinate change</a:t>
                </a:r>
                <a:r>
                  <a:rPr lang="ko-KR" altLang="en-US" sz="2400" dirty="0"/>
                  <a:t> </a:t>
                </a:r>
                <a:r>
                  <a:rPr lang="en-US" altLang="ko-KR" sz="2400" dirty="0"/>
                  <a:t>from</a:t>
                </a:r>
                <a:r>
                  <a:rPr lang="ko-KR" altLang="en-US" sz="240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2400" b="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400" i="1" dirty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ko-KR" sz="2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altLang="ko-KR" sz="2400" b="0" i="1" dirty="0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ko-KR" altLang="en-US" sz="2400" dirty="0"/>
                  <a:t> </a:t>
                </a:r>
                <a:r>
                  <a:rPr lang="en-US" altLang="ko-KR" sz="2400" dirty="0"/>
                  <a:t>to</a:t>
                </a:r>
                <a:r>
                  <a:rPr lang="ko-KR" altLang="en-US" sz="240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2400" b="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400" i="1" dirty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ko-KR" sz="24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ko-KR" sz="2400" b="0" i="1" dirty="0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altLang="ko-KR" sz="2400" dirty="0"/>
                  <a:t>, denoted by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ko-KR" sz="2400" b="0" i="0" smtClean="0">
                                <a:latin typeface="Cambria Math" panose="02040503050406030204" pitchFamily="18" charset="0"/>
                              </a:rPr>
                              <m:t>Id</m:t>
                            </m:r>
                          </m:e>
                        </m:d>
                      </m:e>
                      <m:sub>
                        <m:sSubSup>
                          <m:sSubSupPr>
                            <m:ctrlP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sub>
                      <m:sup>
                        <m:sSubSup>
                          <m:sSubSupPr>
                            <m:ctrlP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sup>
                    </m:sSubSup>
                  </m:oMath>
                </a14:m>
                <a:endParaRPr lang="en-US" altLang="ko-KR" sz="24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50385FA-FD25-47B7-93C3-DB46B235B8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7100" y="2012752"/>
                <a:ext cx="3044444" cy="1437958"/>
              </a:xfrm>
              <a:prstGeom prst="rect">
                <a:avLst/>
              </a:prstGeom>
              <a:blipFill>
                <a:blip r:embed="rId12"/>
                <a:stretch>
                  <a:fillRect l="-3206" t="-3390" b="-8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8E992AFA-CCA6-41AB-BFB0-D0AE40F6EC2A}"/>
                  </a:ext>
                </a:extLst>
              </p:cNvPr>
              <p:cNvSpPr/>
              <p:nvPr/>
            </p:nvSpPr>
            <p:spPr>
              <a:xfrm>
                <a:off x="1301010" y="5611188"/>
                <a:ext cx="5618974" cy="115570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80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sz="28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800" i="1" dirty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d>
                        </m:e>
                        <m:sub>
                          <m:sSub>
                            <m:sSubPr>
                              <m:ctrlPr>
                                <a:rPr lang="en-US" altLang="ko-KR" sz="28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i="1" dirty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ko-KR" sz="2800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  <m:sup>
                          <m:sSubSup>
                            <m:sSubSupPr>
                              <m:ctrlPr>
                                <a:rPr lang="en-US" altLang="ko-KR" sz="2800" i="1" dirty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800" i="1" dirty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ko-KR" sz="2800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ko-KR" sz="2800" i="1" dirty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</m:sup>
                      </m:sSubSup>
                      <m:sSub>
                        <m:sSubPr>
                          <m:ctrlPr>
                            <a:rPr lang="en-US" altLang="ko-KR" sz="28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sz="28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800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  <m:sub>
                          <m:sSub>
                            <m:sSubPr>
                              <m:ctrlPr>
                                <a:rPr lang="en-US" altLang="ko-KR" sz="28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dirty="0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ko-KR" sz="2800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r>
                        <a:rPr lang="en-US" altLang="ko-KR" sz="2800" i="1" dirty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ko-KR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800">
                                  <a:latin typeface="Cambria Math" panose="02040503050406030204" pitchFamily="18" charset="0"/>
                                </a:rPr>
                                <m:t>Id</m:t>
                              </m:r>
                            </m:e>
                          </m:d>
                        </m:e>
                        <m:sub>
                          <m:sSubSup>
                            <m:sSubSupPr>
                              <m:ctrlPr>
                                <a:rPr lang="en-US" altLang="ko-KR" sz="2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800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ko-KR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ko-KR" sz="28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</m:sub>
                        <m:sup>
                          <m:sSubSup>
                            <m:sSubSupPr>
                              <m:ctrlPr>
                                <a:rPr lang="en-US" altLang="ko-KR" sz="2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800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ko-KR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ko-KR" sz="28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</m:sup>
                      </m:sSubSup>
                      <m:sSubSup>
                        <m:sSubSupPr>
                          <m:ctrlPr>
                            <a:rPr lang="en-US" altLang="ko-KR" sz="2800" i="1" dirty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sz="28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800" i="1" dirty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d>
                        </m:e>
                        <m:sub>
                          <m:sSub>
                            <m:sSubPr>
                              <m:ctrlPr>
                                <a:rPr lang="en-US" altLang="ko-KR" sz="28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i="1" dirty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ko-KR" sz="2800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  <m:sup>
                          <m:sSubSup>
                            <m:sSubSupPr>
                              <m:ctrlPr>
                                <a:rPr lang="en-US" altLang="ko-KR" sz="2800" i="1" dirty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800" i="1" dirty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ko-KR" sz="2800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ko-KR" sz="2800" i="1" dirty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</m:sup>
                      </m:sSubSup>
                      <m:sSubSup>
                        <m:sSubSupPr>
                          <m:ctrlPr>
                            <a:rPr lang="en-US" altLang="ko-KR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800">
                                  <a:latin typeface="Cambria Math" panose="02040503050406030204" pitchFamily="18" charset="0"/>
                                </a:rPr>
                                <m:t>Id</m:t>
                              </m:r>
                            </m:e>
                          </m:d>
                        </m:e>
                        <m:sub>
                          <m:sSub>
                            <m:sSubPr>
                              <m:ctrlPr>
                                <a:rPr lang="en-US" altLang="ko-KR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ko-KR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en-US" altLang="ko-KR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ko-KR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p>
                      </m:sSubSup>
                      <m:sSub>
                        <m:sSubPr>
                          <m:ctrlPr>
                            <a:rPr lang="en-US" altLang="ko-KR" sz="28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sz="28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800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  <m:sub>
                          <m:sSub>
                            <m:sSubPr>
                              <m:ctrlPr>
                                <a:rPr lang="en-US" altLang="ko-KR" sz="28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i="1" dirty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ko-KR" sz="2800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altLang="ko-KR" sz="2800" dirty="0"/>
              </a:p>
            </p:txBody>
          </p:sp>
        </mc:Choice>
        <mc:Fallback xmlns=""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8E992AFA-CCA6-41AB-BFB0-D0AE40F6EC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1010" y="5611188"/>
                <a:ext cx="5618974" cy="1155701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9197364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ECE038-73DF-4597-83BB-EFD9A492E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dirty="0"/>
              <a:t>Matrix representation of linear transformations</a:t>
            </a:r>
            <a:endParaRPr lang="ko-KR" altLang="en-US" sz="3600" dirty="0"/>
          </a:p>
        </p:txBody>
      </p:sp>
      <p:sp>
        <p:nvSpPr>
          <p:cNvPr id="25" name="내용 개체 틀 24">
            <a:extLst>
              <a:ext uri="{FF2B5EF4-FFF2-40B4-BE49-F238E27FC236}">
                <a16:creationId xmlns:a16="http://schemas.microsoft.com/office/drawing/2014/main" id="{443903DE-2011-4348-A259-8B041DDEC1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Rmk</a:t>
            </a:r>
            <a:r>
              <a:rPr lang="en-US" altLang="ko-KR" dirty="0"/>
              <a:t>. Since the matrix representation depends on the both bases of domain and codomain, an identity matrix may </a:t>
            </a:r>
            <a:r>
              <a:rPr lang="en-US" altLang="ko-KR" b="1" dirty="0"/>
              <a:t>not</a:t>
            </a:r>
            <a:r>
              <a:rPr lang="en-US" altLang="ko-KR" dirty="0"/>
              <a:t> represent an identity transformation.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04E60F1-FFA0-4573-86C0-43BDD5CD07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835C7-4181-47F3-A53C-DB2A56D99C38}" type="slidenum">
              <a:rPr lang="en-CA" smtClean="0"/>
              <a:t>43</a:t>
            </a:fld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3390CB84-5CA1-4C3F-919A-F91F19C2F4F4}"/>
                  </a:ext>
                </a:extLst>
              </p:cNvPr>
              <p:cNvSpPr/>
              <p:nvPr/>
            </p:nvSpPr>
            <p:spPr>
              <a:xfrm>
                <a:off x="6509019" y="4387665"/>
                <a:ext cx="3230436" cy="5980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32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sz="32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32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d>
                        </m:e>
                        <m:sub>
                          <m:r>
                            <a:rPr lang="en-US" altLang="ko-KR" sz="3200" b="0" i="1" dirty="0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  <m:sup>
                          <m:r>
                            <a:rPr lang="en-US" altLang="ko-KR" sz="3200" b="0" i="1" dirty="0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p>
                      </m:sSubSup>
                      <m:r>
                        <a:rPr lang="en-US" altLang="ko-KR" sz="32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3200" i="0">
                                  <a:latin typeface="Cambria Math" panose="02040503050406030204" pitchFamily="18" charset="0"/>
                                </a:rPr>
                                <m:t>Id</m:t>
                              </m:r>
                            </m:e>
                          </m:d>
                        </m:e>
                        <m:sub>
                          <m: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  <m:sup>
                          <m: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p>
                      </m:sSubSup>
                      <m:sSub>
                        <m:sSubPr>
                          <m:ctrlP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32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d>
                        </m:e>
                        <m:sub>
                          <m: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</m:oMath>
                  </m:oMathPara>
                </a14:m>
                <a:endParaRPr lang="ko-KR" altLang="en-US" sz="3200" dirty="0"/>
              </a:p>
            </p:txBody>
          </p:sp>
        </mc:Choice>
        <mc:Fallback xmlns=""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3390CB84-5CA1-4C3F-919A-F91F19C2F4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9019" y="4387665"/>
                <a:ext cx="3230436" cy="59804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8" name="그림 27">
            <a:extLst>
              <a:ext uri="{FF2B5EF4-FFF2-40B4-BE49-F238E27FC236}">
                <a16:creationId xmlns:a16="http://schemas.microsoft.com/office/drawing/2014/main" id="{796F20A6-BDA9-4CA3-BA27-E309BB352A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963" y="2686439"/>
            <a:ext cx="5334000" cy="4000500"/>
          </a:xfrm>
          <a:prstGeom prst="rect">
            <a:avLst/>
          </a:prstGeom>
        </p:spPr>
      </p:pic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79B13C70-C4A3-4472-92CE-584D09F25E9B}"/>
              </a:ext>
            </a:extLst>
          </p:cNvPr>
          <p:cNvCxnSpPr/>
          <p:nvPr/>
        </p:nvCxnSpPr>
        <p:spPr>
          <a:xfrm>
            <a:off x="3302000" y="4998414"/>
            <a:ext cx="0" cy="57688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50DEF137-0FFE-4817-8E8F-F76D971C6A9C}"/>
              </a:ext>
            </a:extLst>
          </p:cNvPr>
          <p:cNvCxnSpPr>
            <a:cxnSpLocks/>
          </p:cNvCxnSpPr>
          <p:nvPr/>
        </p:nvCxnSpPr>
        <p:spPr>
          <a:xfrm>
            <a:off x="2349500" y="3389952"/>
            <a:ext cx="69850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그림 32">
            <a:extLst>
              <a:ext uri="{FF2B5EF4-FFF2-40B4-BE49-F238E27FC236}">
                <a16:creationId xmlns:a16="http://schemas.microsoft.com/office/drawing/2014/main" id="{678F5B04-D67A-4C0D-A2F9-34E756F2C3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2953" y="2744869"/>
            <a:ext cx="5115447" cy="1236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31126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A6B289E3-BFA9-416A-9E01-AEA8F43C30B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3. Diagonalization</a:t>
            </a:r>
            <a:endParaRPr lang="ko-KR" altLang="en-US" dirty="0"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515939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877EED39-432C-408D-AE89-CE06D32C8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Some quote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내용 개체 틀 4">
                <a:extLst>
                  <a:ext uri="{FF2B5EF4-FFF2-40B4-BE49-F238E27FC236}">
                    <a16:creationId xmlns:a16="http://schemas.microsoft.com/office/drawing/2014/main" id="{D96A2C57-BC28-4672-BE66-C8A7A852A03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lnSpc>
                    <a:spcPct val="150000"/>
                  </a:lnSpc>
                </a:pPr>
                <a:r>
                  <a:rPr lang="en-US" altLang="ko-KR" dirty="0"/>
                  <a:t>"This chapter begins the </a:t>
                </a:r>
                <a:r>
                  <a:rPr lang="en-US" altLang="ko-KR" i="1" dirty="0"/>
                  <a:t>"second half"</a:t>
                </a:r>
                <a:r>
                  <a:rPr lang="en-US" altLang="ko-KR" dirty="0"/>
                  <a:t> of linear algebra.</a:t>
                </a:r>
                <a:br>
                  <a:rPr lang="en-US" altLang="ko-KR" dirty="0"/>
                </a:br>
                <a:r>
                  <a:rPr lang="en-US" altLang="ko-KR" dirty="0"/>
                  <a:t>The first half was about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𝐴𝑥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altLang="ko-KR" dirty="0"/>
                  <a:t>.</a:t>
                </a:r>
                <a:br>
                  <a:rPr lang="en-US" altLang="ko-KR" dirty="0"/>
                </a:br>
                <a:r>
                  <a:rPr lang="en-US" altLang="ko-KR" dirty="0"/>
                  <a:t>The new problem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𝐴𝑥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ko-KR" dirty="0"/>
                  <a:t> will still be solved</a:t>
                </a:r>
                <a:br>
                  <a:rPr lang="en-US" altLang="ko-KR" dirty="0"/>
                </a:br>
                <a:r>
                  <a:rPr lang="en-US" altLang="ko-KR" dirty="0"/>
                  <a:t>making it </a:t>
                </a:r>
                <a:r>
                  <a:rPr lang="en-US" altLang="ko-KR" i="1" dirty="0"/>
                  <a:t>diagonal</a:t>
                </a:r>
                <a:r>
                  <a:rPr lang="en-US" altLang="ko-KR" dirty="0"/>
                  <a:t> if possible."</a:t>
                </a:r>
                <a:br>
                  <a:rPr lang="en-US" altLang="ko-KR" dirty="0"/>
                </a:br>
                <a:br>
                  <a:rPr lang="en-US" altLang="ko-KR" dirty="0"/>
                </a:br>
                <a:r>
                  <a:rPr lang="en-US" altLang="ko-KR" dirty="0"/>
                  <a:t>- Linear Algebra and Its Applications, Gilbert Strang.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5" name="내용 개체 틀 4">
                <a:extLst>
                  <a:ext uri="{FF2B5EF4-FFF2-40B4-BE49-F238E27FC236}">
                    <a16:creationId xmlns:a16="http://schemas.microsoft.com/office/drawing/2014/main" id="{D96A2C57-BC28-4672-BE66-C8A7A852A03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5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그림 6">
            <a:extLst>
              <a:ext uri="{FF2B5EF4-FFF2-40B4-BE49-F238E27FC236}">
                <a16:creationId xmlns:a16="http://schemas.microsoft.com/office/drawing/2014/main" id="{05917CCC-6081-4F2D-AC0B-387D7536F2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8700" y="2095500"/>
            <a:ext cx="35433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44696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A6B289E3-BFA9-416A-9E01-AEA8F43C30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329723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3.1 Eigenvalues and Eigenvectors</a:t>
            </a:r>
            <a:endParaRPr lang="ko-KR" altLang="en-US" dirty="0"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5570107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890B7C-915E-4A74-B387-65527D3D9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Eigenvalues and Eigenvectors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9B034678-5905-44B0-9503-50967829509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92963" y="1136342"/>
                <a:ext cx="11514338" cy="5585133"/>
              </a:xfrm>
            </p:spPr>
            <p:txBody>
              <a:bodyPr>
                <a:normAutofit/>
              </a:bodyPr>
              <a:lstStyle/>
              <a:p>
                <a:r>
                  <a:rPr lang="en-US" altLang="ko-KR" dirty="0"/>
                  <a:t>[Def] If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altLang="ko-KR" dirty="0"/>
                  <a:t> is an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altLang="ko-KR" i="1" dirty="0" err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ko-KR" dirty="0"/>
                  <a:t> matrix, then a scalar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altLang="ko-KR" dirty="0"/>
                  <a:t> is called an eigenvalue of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altLang="ko-KR" dirty="0"/>
                  <a:t> </a:t>
                </a:r>
                <a:br>
                  <a:rPr lang="en-US" altLang="ko-KR" dirty="0"/>
                </a:br>
                <a:r>
                  <a:rPr lang="en-US" altLang="ko-KR" dirty="0"/>
                  <a:t>if there is a </a:t>
                </a:r>
                <a:r>
                  <a:rPr lang="en-US" altLang="ko-KR" b="1" dirty="0"/>
                  <a:t>nonzero</a:t>
                </a:r>
                <a:r>
                  <a:rPr lang="en-US" altLang="ko-KR" dirty="0"/>
                  <a:t> vector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ko-KR" dirty="0"/>
                  <a:t> such that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𝐴𝑥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altLang="ko-KR" dirty="0"/>
                  <a:t>. Such a vector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ko-KR" dirty="0"/>
                  <a:t> is called an eigenvector of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altLang="ko-KR" dirty="0"/>
                  <a:t> corresponding to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altLang="ko-KR" dirty="0"/>
                  <a:t>.</a:t>
                </a:r>
              </a:p>
              <a:p>
                <a:endParaRPr lang="en-US" altLang="ko-KR" dirty="0"/>
              </a:p>
              <a:p>
                <a:r>
                  <a:rPr lang="en-US" altLang="ko-KR" dirty="0" err="1"/>
                  <a:t>Rmk</a:t>
                </a:r>
                <a:r>
                  <a:rPr lang="en-US" altLang="ko-KR" dirty="0"/>
                  <a:t>. Eigenvalues are the solutions of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ko-KR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n-US" altLang="ko-KR" i="1" dirty="0" err="1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ko-KR" dirty="0"/>
                  <a:t>.</a:t>
                </a:r>
              </a:p>
              <a:p>
                <a:endParaRPr lang="en-US" altLang="ko-KR" dirty="0"/>
              </a:p>
              <a:p>
                <a:r>
                  <a:rPr lang="en-US" altLang="ko-KR" dirty="0"/>
                  <a:t>[Def] For an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altLang="ko-KR" i="1" dirty="0" err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ko-KR" dirty="0"/>
                  <a:t> matrix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altLang="ko-KR" dirty="0"/>
                  <a:t>,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n-US" altLang="ko-KR" i="1" dirty="0" err="1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is called the </a:t>
                </a:r>
                <a:r>
                  <a:rPr lang="en-US" altLang="ko-KR" i="1" dirty="0"/>
                  <a:t>characteristic polynomial</a:t>
                </a:r>
                <a:r>
                  <a:rPr lang="en-US" altLang="ko-KR" dirty="0"/>
                  <a:t> of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altLang="ko-KR" dirty="0"/>
                  <a:t>.</a:t>
                </a:r>
              </a:p>
              <a:p>
                <a:endParaRPr lang="en-US" altLang="ko-KR" dirty="0"/>
              </a:p>
              <a:p>
                <a:r>
                  <a:rPr lang="en-US" altLang="ko-KR" dirty="0"/>
                  <a:t>Q. Does a rotation matrix have eigenvalues?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9B034678-5905-44B0-9503-50967829509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92963" y="1136342"/>
                <a:ext cx="11514338" cy="5585133"/>
              </a:xfrm>
              <a:blipFill>
                <a:blip r:embed="rId2"/>
                <a:stretch>
                  <a:fillRect l="-953" t="-654" b="-196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808FA73-6BDF-4693-ADC5-FD8724776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835C7-4181-47F3-A53C-DB2A56D99C38}" type="slidenum">
              <a:rPr lang="en-CA" smtClean="0"/>
              <a:t>47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5819005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14BBB904-2B9A-4825-A642-FEDD703E7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Eigenvalues and Eigenvectors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80BB77E-EC38-490F-8EF6-ADEB48640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835C7-4181-47F3-A53C-DB2A56D99C38}" type="slidenum">
              <a:rPr lang="en-CA" smtClean="0"/>
              <a:t>48</a:t>
            </a:fld>
            <a:endParaRPr lang="en-CA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7580DCB-708C-4665-A2E1-EDDA2DE0D4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745" y="1308100"/>
            <a:ext cx="3634172" cy="272562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955EBA4-9DF4-4471-854E-A19E2FBB3D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744" y="3854450"/>
            <a:ext cx="3634172" cy="272562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9EA7DF2-C634-4C36-B5A8-AA8229C48F52}"/>
              </a:ext>
            </a:extLst>
          </p:cNvPr>
          <p:cNvSpPr txBox="1"/>
          <p:nvPr/>
        </p:nvSpPr>
        <p:spPr>
          <a:xfrm>
            <a:off x="3650367" y="1296805"/>
            <a:ext cx="76448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800" dirty="0"/>
              <a:t>Example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3D13EC1-C826-45F8-BF82-48A45D7998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0204" y="2050856"/>
            <a:ext cx="4986118" cy="120232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D66F2C2-2FE2-4A15-84D1-185DECF39D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60304" y="3311839"/>
            <a:ext cx="2722914" cy="99015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94D7178-F761-48A2-A6FA-940EDFA84C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23922" y="4555261"/>
            <a:ext cx="6919269" cy="109623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69127AA-DAA9-4D64-9507-37A3CAC341A7}"/>
                  </a:ext>
                </a:extLst>
              </p:cNvPr>
              <p:cNvSpPr txBox="1"/>
              <p:nvPr/>
            </p:nvSpPr>
            <p:spPr>
              <a:xfrm>
                <a:off x="3650366" y="5904771"/>
                <a:ext cx="815289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sz="2800" dirty="0"/>
                  <a:t>What are the eigenvalues and eigenvectors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8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ko-KR" sz="280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800" i="1" dirty="0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</m:d>
                      </m:e>
                      <m:sub>
                        <m:r>
                          <a:rPr lang="en-US" altLang="ko-KR" sz="2800" i="1" dirty="0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</m:oMath>
                </a14:m>
                <a:r>
                  <a:rPr lang="en-US" altLang="ko-KR" sz="2800" dirty="0"/>
                  <a:t>?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69127AA-DAA9-4D64-9507-37A3CAC341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0366" y="5904771"/>
                <a:ext cx="8152890" cy="523220"/>
              </a:xfrm>
              <a:prstGeom prst="rect">
                <a:avLst/>
              </a:prstGeom>
              <a:blipFill>
                <a:blip r:embed="rId7"/>
                <a:stretch>
                  <a:fillRect l="-1346" t="-11765" b="-341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8457306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F9CCC2-B10A-442D-990A-0F8461726A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Eigenvalues and Eigenvectors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9374ADF-1B06-4106-B53E-8325D8323F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835C7-4181-47F3-A53C-DB2A56D99C38}" type="slidenum">
              <a:rPr lang="en-CA" smtClean="0"/>
              <a:t>49</a:t>
            </a:fld>
            <a:endParaRPr lang="en-CA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0FC14B3-5A87-47AD-8AAD-0649DCE595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745" y="1308100"/>
            <a:ext cx="3634172" cy="272562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014E247-C45B-46F2-8CFD-5416263A76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744" y="3854450"/>
            <a:ext cx="3634172" cy="2725629"/>
          </a:xfrm>
          <a:prstGeom prst="rect">
            <a:avLst/>
          </a:prstGeom>
        </p:spPr>
      </p:pic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B3E601EE-DFF1-4D5C-BD2A-69F89F6A796A}"/>
              </a:ext>
            </a:extLst>
          </p:cNvPr>
          <p:cNvCxnSpPr>
            <a:cxnSpLocks/>
          </p:cNvCxnSpPr>
          <p:nvPr/>
        </p:nvCxnSpPr>
        <p:spPr>
          <a:xfrm>
            <a:off x="5075259" y="3062464"/>
            <a:ext cx="0" cy="143643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75628B5D-8547-4E86-8E03-3048F2EC0ECC}"/>
              </a:ext>
            </a:extLst>
          </p:cNvPr>
          <p:cNvCxnSpPr/>
          <p:nvPr/>
        </p:nvCxnSpPr>
        <p:spPr>
          <a:xfrm>
            <a:off x="5594115" y="2742687"/>
            <a:ext cx="260215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8F0F12B5-0DD5-4054-9674-BD81F48F1D6B}"/>
              </a:ext>
            </a:extLst>
          </p:cNvPr>
          <p:cNvCxnSpPr>
            <a:cxnSpLocks/>
          </p:cNvCxnSpPr>
          <p:nvPr/>
        </p:nvCxnSpPr>
        <p:spPr>
          <a:xfrm flipV="1">
            <a:off x="8875825" y="3060999"/>
            <a:ext cx="0" cy="143936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7EB19BE-C2FE-43D5-831C-818D747DD96E}"/>
                  </a:ext>
                </a:extLst>
              </p:cNvPr>
              <p:cNvSpPr txBox="1"/>
              <p:nvPr/>
            </p:nvSpPr>
            <p:spPr>
              <a:xfrm>
                <a:off x="4704825" y="2495985"/>
                <a:ext cx="78239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  <m:sub>
                          <m:r>
                            <a:rPr lang="en-US" altLang="ko-KR" sz="2400" b="0" i="1" dirty="0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7EB19BE-C2FE-43D5-831C-818D747DD9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4825" y="2495985"/>
                <a:ext cx="782394" cy="461665"/>
              </a:xfrm>
              <a:prstGeom prst="rect">
                <a:avLst/>
              </a:prstGeom>
              <a:blipFill>
                <a:blip r:embed="rId4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E92CD58-3BC5-4E17-8E9F-D90B7569B14E}"/>
                  </a:ext>
                </a:extLst>
              </p:cNvPr>
              <p:cNvSpPr txBox="1"/>
              <p:nvPr/>
            </p:nvSpPr>
            <p:spPr>
              <a:xfrm>
                <a:off x="6495659" y="2216213"/>
                <a:ext cx="79906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sz="240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 dirty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d>
                        </m:e>
                        <m:sub>
                          <m:r>
                            <a:rPr lang="en-US" altLang="ko-KR" sz="2400" b="0" i="1" dirty="0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E92CD58-3BC5-4E17-8E9F-D90B7569B1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5659" y="2216213"/>
                <a:ext cx="799065" cy="461665"/>
              </a:xfrm>
              <a:prstGeom prst="rect">
                <a:avLst/>
              </a:prstGeom>
              <a:blipFill>
                <a:blip r:embed="rId5"/>
                <a:stretch>
                  <a:fillRect b="-2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FF1045E-2EBE-4006-A730-DA2F45696977}"/>
                  </a:ext>
                </a:extLst>
              </p:cNvPr>
              <p:cNvSpPr txBox="1"/>
              <p:nvPr/>
            </p:nvSpPr>
            <p:spPr>
              <a:xfrm>
                <a:off x="8247628" y="2479859"/>
                <a:ext cx="122732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b="0" i="1" dirty="0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d>
                                <m:dPr>
                                  <m:ctrlPr>
                                    <a:rPr lang="en-US" altLang="ko-KR" sz="24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400" b="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altLang="ko-KR" sz="2400" b="0" i="1" dirty="0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FF1045E-2EBE-4006-A730-DA2F456969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7628" y="2479859"/>
                <a:ext cx="1227323" cy="461665"/>
              </a:xfrm>
              <a:prstGeom prst="rect">
                <a:avLst/>
              </a:prstGeom>
              <a:blipFill>
                <a:blip r:embed="rId6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A216940-8ACB-4008-A594-B553B1173086}"/>
                  </a:ext>
                </a:extLst>
              </p:cNvPr>
              <p:cNvSpPr txBox="1"/>
              <p:nvPr/>
            </p:nvSpPr>
            <p:spPr>
              <a:xfrm>
                <a:off x="4700421" y="4651866"/>
                <a:ext cx="81291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  <m:sub>
                          <m:r>
                            <a:rPr lang="en-US" altLang="ko-KR" sz="2400" b="0" i="1" dirty="0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A216940-8ACB-4008-A594-B553B11730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0421" y="4651866"/>
                <a:ext cx="812915" cy="461665"/>
              </a:xfrm>
              <a:prstGeom prst="rect">
                <a:avLst/>
              </a:prstGeom>
              <a:blipFill>
                <a:blip r:embed="rId7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47720B1C-F080-482F-9414-697FCFD0B415}"/>
              </a:ext>
            </a:extLst>
          </p:cNvPr>
          <p:cNvCxnSpPr>
            <a:cxnSpLocks/>
          </p:cNvCxnSpPr>
          <p:nvPr/>
        </p:nvCxnSpPr>
        <p:spPr>
          <a:xfrm>
            <a:off x="5566933" y="4883994"/>
            <a:ext cx="265651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2ABA10D-8FC6-44B4-AC00-6CD29E89BD6F}"/>
                  </a:ext>
                </a:extLst>
              </p:cNvPr>
              <p:cNvSpPr txBox="1"/>
              <p:nvPr/>
            </p:nvSpPr>
            <p:spPr>
              <a:xfrm>
                <a:off x="6480398" y="4889393"/>
                <a:ext cx="82958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sz="240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 dirty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d>
                        </m:e>
                        <m:sub>
                          <m:r>
                            <a:rPr lang="en-US" altLang="ko-KR" sz="2400" b="0" i="1" dirty="0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2ABA10D-8FC6-44B4-AC00-6CD29E89BD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0398" y="4889393"/>
                <a:ext cx="829586" cy="461665"/>
              </a:xfrm>
              <a:prstGeom prst="rect">
                <a:avLst/>
              </a:prstGeom>
              <a:blipFill>
                <a:blip r:embed="rId8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F6ADCD6-2431-4282-AC02-9B1F691FA321}"/>
                  </a:ext>
                </a:extLst>
              </p:cNvPr>
              <p:cNvSpPr txBox="1"/>
              <p:nvPr/>
            </p:nvSpPr>
            <p:spPr>
              <a:xfrm>
                <a:off x="8235417" y="4651866"/>
                <a:ext cx="125784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b="0" i="1" dirty="0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d>
                                <m:dPr>
                                  <m:ctrlPr>
                                    <a:rPr lang="en-US" altLang="ko-KR" sz="24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40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altLang="ko-KR" sz="2400" b="0" i="1" dirty="0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F6ADCD6-2431-4282-AC02-9B1F691FA3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5417" y="4651866"/>
                <a:ext cx="1257844" cy="461665"/>
              </a:xfrm>
              <a:prstGeom prst="rect">
                <a:avLst/>
              </a:prstGeom>
              <a:blipFill>
                <a:blip r:embed="rId9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B2ADE8F-FD2A-446B-86A1-40F8A6040787}"/>
                  </a:ext>
                </a:extLst>
              </p:cNvPr>
              <p:cNvSpPr txBox="1"/>
              <p:nvPr/>
            </p:nvSpPr>
            <p:spPr>
              <a:xfrm>
                <a:off x="4311416" y="3548554"/>
                <a:ext cx="76905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p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B2ADE8F-FD2A-446B-86A1-40F8A60407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1416" y="3548554"/>
                <a:ext cx="769057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C426107-9002-4E97-B402-35FE85FDC6A0}"/>
                  </a:ext>
                </a:extLst>
              </p:cNvPr>
              <p:cNvSpPr txBox="1"/>
              <p:nvPr/>
            </p:nvSpPr>
            <p:spPr>
              <a:xfrm>
                <a:off x="8875825" y="3548554"/>
                <a:ext cx="45185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C426107-9002-4E97-B402-35FE85FDC6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75825" y="3548554"/>
                <a:ext cx="451855" cy="46166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그림 17">
            <a:extLst>
              <a:ext uri="{FF2B5EF4-FFF2-40B4-BE49-F238E27FC236}">
                <a16:creationId xmlns:a16="http://schemas.microsoft.com/office/drawing/2014/main" id="{46DE20BE-594C-490B-90AE-558C6B6CC57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52217" y="1196843"/>
            <a:ext cx="885949" cy="790685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62433C39-1107-4FC0-9752-69E77DB1B7D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442690" y="5565556"/>
            <a:ext cx="905001" cy="800212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5164D2D8-59F7-4B37-86AF-2CCF04E1823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601202" y="1339061"/>
            <a:ext cx="1400175" cy="41910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E951025D-95F9-40E0-91B8-635D70DDB67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482361" y="5589424"/>
            <a:ext cx="2266950" cy="75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9484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658E1A-BD5E-419E-80F1-D6F9C0E06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So, what is a matrix?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622640A-C010-4D8C-8704-DBDB70F7C2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3200" dirty="0"/>
              <a:t>Five perspectives on viewing matrices</a:t>
            </a:r>
          </a:p>
          <a:p>
            <a:pPr lvl="1"/>
            <a:r>
              <a:rPr lang="en-US" altLang="ko-KR" sz="2800" dirty="0">
                <a:solidFill>
                  <a:schemeClr val="bg1">
                    <a:lumMod val="65000"/>
                  </a:schemeClr>
                </a:solidFill>
              </a:rPr>
              <a:t>Collection of data (numeric)</a:t>
            </a:r>
          </a:p>
          <a:p>
            <a:pPr lvl="1"/>
            <a:r>
              <a:rPr lang="en-US" altLang="ko-KR" sz="2800" dirty="0">
                <a:solidFill>
                  <a:schemeClr val="bg1">
                    <a:lumMod val="65000"/>
                  </a:schemeClr>
                </a:solidFill>
              </a:rPr>
              <a:t>Collection of vectors (geometric)</a:t>
            </a:r>
          </a:p>
          <a:p>
            <a:pPr lvl="1"/>
            <a:r>
              <a:rPr lang="en-US" altLang="ko-KR" sz="2800" dirty="0">
                <a:solidFill>
                  <a:schemeClr val="bg1">
                    <a:lumMod val="65000"/>
                  </a:schemeClr>
                </a:solidFill>
              </a:rPr>
              <a:t>A system of linear equations (algebraic)</a:t>
            </a:r>
          </a:p>
          <a:p>
            <a:pPr lvl="1"/>
            <a:r>
              <a:rPr lang="en-US" altLang="ko-KR" sz="2800" b="1" dirty="0"/>
              <a:t>A linear transformation (operational)</a:t>
            </a:r>
          </a:p>
          <a:p>
            <a:pPr lvl="1"/>
            <a:r>
              <a:rPr lang="en-US" altLang="ko-KR" sz="2800" dirty="0">
                <a:solidFill>
                  <a:schemeClr val="bg1">
                    <a:lumMod val="65000"/>
                  </a:schemeClr>
                </a:solidFill>
              </a:rPr>
              <a:t>A tangent space of a function (differential)</a:t>
            </a:r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A9EFC2F-2E0E-46A4-86F5-BF728EDE52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835C7-4181-47F3-A53C-DB2A56D99C38}" type="slidenum">
              <a:rPr lang="en-CA" smtClean="0"/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833690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685EA3-0C95-478E-A56E-996585DFB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Eigenvalues and Eigenvectors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298214B-9633-42C6-B660-BF0FB78ED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835C7-4181-47F3-A53C-DB2A56D99C38}" type="slidenum">
              <a:rPr lang="en-CA" smtClean="0"/>
              <a:t>50</a:t>
            </a:fld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AE1A24-24C8-47F9-A456-CB408F294500}"/>
              </a:ext>
            </a:extLst>
          </p:cNvPr>
          <p:cNvSpPr txBox="1"/>
          <p:nvPr/>
        </p:nvSpPr>
        <p:spPr>
          <a:xfrm>
            <a:off x="290456" y="6077247"/>
            <a:ext cx="81528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/>
              <a:t>lab: </a:t>
            </a:r>
            <a:r>
              <a:rPr lang="en-US" altLang="ko-KR" sz="2400" dirty="0" err="1"/>
              <a:t>example_direction_of_eigenvectors.m</a:t>
            </a:r>
            <a:endParaRPr lang="en-US" altLang="ko-KR" sz="24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E42AB4E-F354-4F80-8C37-DFC55E5A05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456" y="1167493"/>
            <a:ext cx="4010025" cy="40005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41BF067-4DC9-4F95-8F1A-38840C7BC0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6779" y="1162539"/>
            <a:ext cx="7347023" cy="3736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43309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2158AE-C806-4FC5-8F23-31FD6752F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Linear independence of eigenvectors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067392FF-F90B-4DFF-9095-32BF6742F98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ko-KR" dirty="0"/>
                  <a:t>[</a:t>
                </a:r>
                <a:r>
                  <a:rPr lang="en-US" altLang="ko-KR" dirty="0" err="1"/>
                  <a:t>Thm</a:t>
                </a:r>
                <a:r>
                  <a:rPr lang="en-US" altLang="ko-KR" dirty="0"/>
                  <a:t>]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en-US" altLang="ko-KR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dirty="0" err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ko-KR" i="1" dirty="0" err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ko-KR" dirty="0"/>
                  <a:t> are eigenvectors of a matrix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altLang="ko-KR" dirty="0"/>
                  <a:t> that corresponding to distinct eigenvalues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en-US" altLang="ko-KR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ko-KR" i="1" dirty="0" err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ko-KR" dirty="0"/>
                  <a:t>, then the set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altLang="ko-KR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en-US" altLang="ko-KR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dirty="0" err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ko-KR" i="1" dirty="0" err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altLang="ko-KR" dirty="0"/>
                  <a:t> is linearly independent.</a:t>
                </a:r>
              </a:p>
              <a:p>
                <a:endParaRPr lang="en-US" altLang="ko-KR" dirty="0"/>
              </a:p>
              <a:p>
                <a:r>
                  <a:rPr lang="en-US" altLang="ko-KR" dirty="0"/>
                  <a:t>[Cor] If an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altLang="ko-KR" i="1" dirty="0" err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ko-KR" dirty="0"/>
                  <a:t> matrix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altLang="ko-KR" dirty="0"/>
                  <a:t> has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ko-KR" dirty="0"/>
                  <a:t> distinct eigenvalues, </a:t>
                </a:r>
                <a:br>
                  <a:rPr lang="en-US" altLang="ko-KR" dirty="0"/>
                </a:br>
                <a:r>
                  <a:rPr lang="en-US" altLang="ko-KR" dirty="0"/>
                  <a:t>then the set of eigenvectors of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altLang="ko-KR" dirty="0"/>
                  <a:t> forms a basis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dirty="0" err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ko-KR" i="1" dirty="0" err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altLang="ko-KR" dirty="0"/>
                  <a:t>.</a:t>
                </a:r>
              </a:p>
              <a:p>
                <a:endParaRPr lang="en-US" altLang="ko-KR" dirty="0"/>
              </a:p>
              <a:p>
                <a:r>
                  <a:rPr lang="en-US" altLang="ko-KR" dirty="0"/>
                  <a:t>Q. What if an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altLang="ko-KR" i="1" dirty="0" err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ko-KR" dirty="0"/>
                  <a:t> matrix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altLang="ko-KR" dirty="0"/>
                  <a:t> have less than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ko-KR" dirty="0"/>
                  <a:t> eigenvalues?</a:t>
                </a:r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067392FF-F90B-4DFF-9095-32BF6742F98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53" t="-7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D374F07-BC3A-4D37-8DA0-E7727FC0D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835C7-4181-47F3-A53C-DB2A56D99C38}" type="slidenum">
              <a:rPr lang="en-CA" smtClean="0"/>
              <a:t>51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8418257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80E038-1A6A-474D-B003-9EC84AC11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Multiplicity of eigenvalues and eigenspaces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E79F3018-AA9C-4476-82BE-ABEFD93831E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92963" y="1136342"/>
                <a:ext cx="11514338" cy="5585133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en-US" altLang="ko-KR" dirty="0"/>
                  <a:t>[Def] If the characteristic polynomial of an </a:t>
                </a:r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ko-KR" i="1" dirty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altLang="ko-KR" i="1" dirty="0" err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ko-KR" dirty="0"/>
                  <a:t> matrix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altLang="ko-KR" dirty="0"/>
                  <a:t> is factored as</a:t>
                </a:r>
              </a:p>
              <a:p>
                <a:endParaRPr lang="en-US" altLang="ko-KR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altLang="ko-KR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i="1" dirty="0"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altLang="ko-KR" i="1" dirty="0" err="1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altLang="ko-KR" i="1" dirty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i="1" dirty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altLang="ko-KR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ko-KR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b="0" i="1" dirty="0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en-US" altLang="ko-KR" b="0" i="1" dirty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ko-KR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dirty="0" smtClean="0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altLang="ko-KR" b="0" i="1" dirty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sSub>
                            <m:sSubPr>
                              <m:ctrlPr>
                                <a:rPr lang="en-US" altLang="ko-KR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dirty="0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altLang="ko-KR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p>
                      </m:sSup>
                      <m:sSup>
                        <m:sSupPr>
                          <m:ctrlPr>
                            <a:rPr lang="en-US" altLang="ko-KR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ko-KR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i="1" dirty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en-US" altLang="ko-KR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ko-KR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 dirty="0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altLang="ko-KR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sSub>
                            <m:sSubPr>
                              <m:ctrlPr>
                                <a:rPr lang="en-US" altLang="ko-KR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 dirty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altLang="ko-KR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p>
                      </m:sSup>
                      <m:r>
                        <a:rPr lang="en-US" altLang="ko-KR" b="0" i="1" dirty="0" smtClean="0">
                          <a:latin typeface="Cambria Math" panose="02040503050406030204" pitchFamily="18" charset="0"/>
                        </a:rPr>
                        <m:t>…</m:t>
                      </m:r>
                      <m:sSup>
                        <m:sSupPr>
                          <m:ctrlPr>
                            <a:rPr lang="en-US" altLang="ko-KR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ko-KR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i="1" dirty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en-US" altLang="ko-KR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ko-KR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 dirty="0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altLang="ko-KR" b="0" i="1" dirty="0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sSub>
                            <m:sSubPr>
                              <m:ctrlPr>
                                <a:rPr lang="en-US" altLang="ko-KR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 dirty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altLang="ko-KR" b="0" i="1" dirty="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en-US" altLang="ko-KR" dirty="0"/>
              </a:p>
              <a:p>
                <a:endParaRPr lang="en-US" altLang="ko-KR" dirty="0"/>
              </a:p>
              <a:p>
                <a:r>
                  <a:rPr lang="en-US" altLang="ko-KR" dirty="0"/>
                  <a:t>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dirty="0"/>
                  <a:t> is called the </a:t>
                </a:r>
                <a:r>
                  <a:rPr lang="en-US" altLang="ko-KR" b="1" dirty="0"/>
                  <a:t>algebraic multiplicity</a:t>
                </a:r>
                <a:r>
                  <a:rPr lang="en-US" altLang="ko-KR" dirty="0"/>
                  <a:t> of the eigenvalue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ko-KR" i="1" dirty="0" err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dirty="0"/>
                  <a:t>.</a:t>
                </a:r>
              </a:p>
              <a:p>
                <a:endParaRPr lang="en-US" altLang="ko-KR" dirty="0"/>
              </a:p>
              <a:p>
                <a:r>
                  <a:rPr lang="en-US" altLang="ko-KR" dirty="0"/>
                  <a:t>[Def]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ko-KR" dirty="0"/>
                  <a:t> is an eigenvalue of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altLang="ko-KR" dirty="0"/>
                  <a:t>, the solution space of</a:t>
                </a:r>
              </a:p>
              <a:p>
                <a:endParaRPr lang="en-US" altLang="ko-KR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 dirty="0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altLang="ko-KR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ko-KR" i="1" dirty="0" smtClean="0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altLang="ko-KR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i="1" dirty="0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altLang="ko-KR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i="1" dirty="0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altLang="ko-KR" dirty="0"/>
              </a:p>
              <a:p>
                <a:endParaRPr lang="en-US" altLang="ko-KR" dirty="0"/>
              </a:p>
              <a:p>
                <a:r>
                  <a:rPr lang="en-US" altLang="ko-KR" dirty="0"/>
                  <a:t>is called the </a:t>
                </a:r>
                <a:r>
                  <a:rPr lang="en-US" altLang="ko-KR" b="1" dirty="0"/>
                  <a:t>eigenspace</a:t>
                </a:r>
                <a:r>
                  <a:rPr lang="en-US" altLang="ko-KR" dirty="0"/>
                  <a:t> of A corresponding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ko-KR" dirty="0"/>
                  <a:t>. </a:t>
                </a:r>
              </a:p>
              <a:p>
                <a:r>
                  <a:rPr lang="en-US" altLang="ko-KR" dirty="0"/>
                  <a:t>The dimension of this eigenspace is called the </a:t>
                </a:r>
                <a:r>
                  <a:rPr lang="en-US" altLang="ko-KR" b="1" dirty="0"/>
                  <a:t>geometric multiplicity</a:t>
                </a:r>
                <a:r>
                  <a:rPr lang="en-US" altLang="ko-KR" dirty="0"/>
                  <a:t>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ko-KR" dirty="0"/>
                  <a:t>.</a:t>
                </a:r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E79F3018-AA9C-4476-82BE-ABEFD93831E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92963" y="1136342"/>
                <a:ext cx="11514338" cy="5585133"/>
              </a:xfrm>
              <a:blipFill>
                <a:blip r:embed="rId2"/>
                <a:stretch>
                  <a:fillRect l="-688" t="-152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E74EF3F-16F0-4195-A49F-72AF519A45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835C7-4181-47F3-A53C-DB2A56D99C38}" type="slidenum">
              <a:rPr lang="en-CA" smtClean="0"/>
              <a:t>52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1803796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BDBABB34-B124-442E-AB83-8FB669314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Multiplicity of eigenvalues and eigenspaces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8444F67-3309-451C-A68F-E3F2CCE06B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835C7-4181-47F3-A53C-DB2A56D99C38}" type="slidenum">
              <a:rPr lang="en-CA" smtClean="0"/>
              <a:t>53</a:t>
            </a:fld>
            <a:endParaRPr lang="en-CA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C293D1F-0FCC-4D82-90EE-0A4EAE6EB9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456" y="1238309"/>
            <a:ext cx="3088066" cy="174899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내용 개체 틀 2">
                <a:extLst>
                  <a:ext uri="{FF2B5EF4-FFF2-40B4-BE49-F238E27FC236}">
                    <a16:creationId xmlns:a16="http://schemas.microsoft.com/office/drawing/2014/main" id="{27869F98-B9F2-43F6-A494-698CEF4408B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92963" y="2987302"/>
                <a:ext cx="10055723" cy="3734173"/>
              </a:xfrm>
              <a:prstGeom prst="rect">
                <a:avLst/>
              </a:prstGeom>
            </p:spPr>
            <p:txBody>
              <a:bodyPr>
                <a:normAutofit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50000"/>
                  </a:lnSpc>
                </a:pPr>
                <a:r>
                  <a:rPr lang="en-US" altLang="ko-KR" dirty="0"/>
                  <a:t>Find the…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altLang="ko-KR" dirty="0"/>
                  <a:t>Characteristic polynomial of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r>
                  <a:rPr lang="en-US" altLang="ko-KR" dirty="0"/>
                  <a:t>Eigenvalues and eigenvectors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altLang="ko-KR" dirty="0"/>
                  <a:t>Algebraic multiplicity and geometric multiplicity of each eigenvalue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altLang="ko-KR" dirty="0"/>
                  <a:t>Eigenspace for each eigenvalue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dirty="0"/>
                  <a:t>lab: </a:t>
                </a:r>
                <a:r>
                  <a:rPr lang="en-US" altLang="ko-KR" dirty="0" err="1"/>
                  <a:t>example_eigenvalue_problem.m</a:t>
                </a:r>
                <a:endParaRPr lang="en-US" altLang="ko-KR" dirty="0"/>
              </a:p>
            </p:txBody>
          </p:sp>
        </mc:Choice>
        <mc:Fallback xmlns="">
          <p:sp>
            <p:nvSpPr>
              <p:cNvPr id="128" name="내용 개체 틀 2">
                <a:extLst>
                  <a:ext uri="{FF2B5EF4-FFF2-40B4-BE49-F238E27FC236}">
                    <a16:creationId xmlns:a16="http://schemas.microsoft.com/office/drawing/2014/main" id="{27869F98-B9F2-43F6-A494-698CEF4408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963" y="2987302"/>
                <a:ext cx="10055723" cy="3734173"/>
              </a:xfrm>
              <a:prstGeom prst="rect">
                <a:avLst/>
              </a:prstGeom>
              <a:blipFill>
                <a:blip r:embed="rId3"/>
                <a:stretch>
                  <a:fillRect l="-1091" b="-261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8700581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A3C6D7-D9B4-4D86-87DF-F9129ACCF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Invertibility of a square matrix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DE49E479-FCB2-4AB9-8F2E-C57E25E103E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ko-KR" dirty="0"/>
                  <a:t>An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ko-KR" dirty="0"/>
                  <a:t> matrix </a:t>
                </a:r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altLang="ko-KR" dirty="0"/>
                  <a:t> is invertible if and only if</a:t>
                </a:r>
                <a:endParaRPr lang="en-US" altLang="ko-KR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𝐴𝑥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has only a trivial solution, i.e.,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</a:rPr>
                          <m:t>ker</m:t>
                        </m:r>
                      </m:fName>
                      <m:e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r>
                  <a:rPr lang="en-US" altLang="ko-KR" dirty="0"/>
                  <a:t>.</a:t>
                </a: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</a:rPr>
                          <m:t>det</m:t>
                        </m:r>
                      </m:fName>
                      <m:e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</m:e>
                    </m:func>
                    <m:r>
                      <a:rPr lang="en-US" altLang="ko-KR" i="1">
                        <a:latin typeface="Cambria Math" panose="02040503050406030204" pitchFamily="18" charset="0"/>
                      </a:rPr>
                      <m:t>≠0</m:t>
                    </m:r>
                  </m:oMath>
                </a14:m>
                <a:endParaRPr lang="en-US" altLang="ko-KR" dirty="0"/>
              </a:p>
              <a:p>
                <a:pPr lvl="1"/>
                <a:r>
                  <a:rPr lang="en-US" altLang="ko-KR" sz="2400" dirty="0"/>
                  <a:t>A set of column (row) vectors of </a:t>
                </a:r>
                <a14:m>
                  <m:oMath xmlns:m="http://schemas.openxmlformats.org/officeDocument/2006/math">
                    <m:r>
                      <a:rPr lang="en-US" altLang="ko-KR" sz="2400" i="1" dirty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altLang="ko-KR" sz="2400" dirty="0"/>
                  <a:t> forms a basis of</a:t>
                </a:r>
                <a:r>
                  <a:rPr lang="ko-KR" altLang="en-US" sz="24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altLang="ko-KR" sz="2400" dirty="0"/>
                  <a:t>, i.e.,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2400" b="0" i="0" smtClean="0">
                        <a:latin typeface="Cambria Math" panose="02040503050406030204" pitchFamily="18" charset="0"/>
                      </a:rPr>
                      <m:t>Im</m:t>
                    </m:r>
                    <m:d>
                      <m:dPr>
                        <m:ctrlP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altLang="ko-KR" sz="2400" dirty="0"/>
                  <a:t>.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2400" dirty="0">
                        <a:latin typeface="Cambria Math" panose="02040503050406030204" pitchFamily="18" charset="0"/>
                      </a:rPr>
                      <m:t>rank</m:t>
                    </m:r>
                    <m:r>
                      <a:rPr lang="en-US" altLang="ko-KR" sz="24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2400" i="1" dirty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ko-KR" sz="2400" i="1" dirty="0">
                        <a:latin typeface="Cambria Math" panose="02040503050406030204" pitchFamily="18" charset="0"/>
                      </a:rPr>
                      <m:t>) = </m:t>
                    </m:r>
                    <m:r>
                      <a:rPr lang="en-US" altLang="ko-KR" sz="2400" i="1" dirty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ko-KR" sz="2400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2400" dirty="0">
                        <a:latin typeface="Cambria Math" panose="02040503050406030204" pitchFamily="18" charset="0"/>
                      </a:rPr>
                      <m:t>nullity</m:t>
                    </m:r>
                    <m:d>
                      <m:dPr>
                        <m:ctrlPr>
                          <a:rPr lang="en-US" altLang="ko-KR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400" i="1" dirty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altLang="ko-KR" sz="2400" i="1" dirty="0">
                        <a:latin typeface="Cambria Math" panose="02040503050406030204" pitchFamily="18" charset="0"/>
                      </a:rPr>
                      <m:t>= 0</m:t>
                    </m:r>
                  </m:oMath>
                </a14:m>
                <a:endParaRPr lang="en-US" altLang="ko-KR" sz="24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ko-KR" sz="240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altLang="ko-KR" sz="2400" dirty="0"/>
                  <a:t> is 1-1 and onto.</a:t>
                </a:r>
              </a:p>
              <a:p>
                <a:pPr lvl="1"/>
                <a:r>
                  <a:rPr lang="en-US" altLang="ko-KR" dirty="0"/>
                  <a:t>0 is not an eigenvalue of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altLang="ko-KR" dirty="0"/>
                  <a:t>.</a:t>
                </a:r>
                <a:endParaRPr lang="en-US" altLang="ko-KR" sz="2400" dirty="0"/>
              </a:p>
              <a:p>
                <a:pPr lvl="1"/>
                <a:endParaRPr lang="en-US" altLang="ko-KR" sz="2400" dirty="0"/>
              </a:p>
              <a:p>
                <a:pPr marL="536575" lvl="1" indent="0">
                  <a:buNone/>
                </a:pPr>
                <a:endParaRPr lang="en-US" altLang="ko-KR" dirty="0"/>
              </a:p>
              <a:p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DE49E479-FCB2-4AB9-8F2E-C57E25E103E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53" t="-7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0A8A3DF-46C5-4850-A93C-EEDDC7E45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835C7-4181-47F3-A53C-DB2A56D99C38}" type="slidenum">
              <a:rPr lang="en-CA" smtClean="0"/>
              <a:t>54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3973697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A6B289E3-BFA9-416A-9E01-AEA8F43C30B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3.2 Matrix similarity</a:t>
            </a:r>
            <a:endParaRPr lang="ko-KR" altLang="en-US" dirty="0"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8784979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제목 27">
            <a:extLst>
              <a:ext uri="{FF2B5EF4-FFF2-40B4-BE49-F238E27FC236}">
                <a16:creationId xmlns:a16="http://schemas.microsoft.com/office/drawing/2014/main" id="{3374653D-5D8D-443B-ADE7-277D45F70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What is the matrix similarity?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134AB90-C785-4DA5-9F05-069D6F440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835C7-4181-47F3-A53C-DB2A56D99C38}" type="slidenum">
              <a:rPr lang="en-CA" smtClean="0"/>
              <a:t>56</a:t>
            </a:fld>
            <a:endParaRPr lang="en-CA"/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A7A069C1-7B73-4E69-888A-BD1631FC9A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445" y="1308100"/>
            <a:ext cx="3634172" cy="2725629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5F4515F4-FFA1-4D6A-BF3D-AFC0AD7329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444" y="3854450"/>
            <a:ext cx="3634172" cy="2725629"/>
          </a:xfrm>
          <a:prstGeom prst="rect">
            <a:avLst/>
          </a:prstGeom>
        </p:spPr>
      </p:pic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63FDD14A-8765-4657-82A6-9D71EB7045D7}"/>
              </a:ext>
            </a:extLst>
          </p:cNvPr>
          <p:cNvCxnSpPr>
            <a:cxnSpLocks/>
          </p:cNvCxnSpPr>
          <p:nvPr/>
        </p:nvCxnSpPr>
        <p:spPr>
          <a:xfrm>
            <a:off x="5075259" y="3062464"/>
            <a:ext cx="0" cy="143643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54AF19BF-CDDB-49E4-9A01-0F7C2B24590A}"/>
              </a:ext>
            </a:extLst>
          </p:cNvPr>
          <p:cNvCxnSpPr/>
          <p:nvPr/>
        </p:nvCxnSpPr>
        <p:spPr>
          <a:xfrm>
            <a:off x="5594115" y="2742687"/>
            <a:ext cx="260215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7A220E80-612A-46A6-9C51-F6BE25E71510}"/>
              </a:ext>
            </a:extLst>
          </p:cNvPr>
          <p:cNvCxnSpPr>
            <a:cxnSpLocks/>
          </p:cNvCxnSpPr>
          <p:nvPr/>
        </p:nvCxnSpPr>
        <p:spPr>
          <a:xfrm flipV="1">
            <a:off x="8875825" y="3060999"/>
            <a:ext cx="0" cy="143936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344FECE9-33F1-4F96-B843-65D78D052CCF}"/>
                  </a:ext>
                </a:extLst>
              </p:cNvPr>
              <p:cNvSpPr txBox="1"/>
              <p:nvPr/>
            </p:nvSpPr>
            <p:spPr>
              <a:xfrm>
                <a:off x="4704825" y="2495985"/>
                <a:ext cx="78239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  <m:sub>
                          <m:r>
                            <a:rPr lang="en-US" altLang="ko-KR" sz="2400" b="0" i="1" dirty="0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344FECE9-33F1-4F96-B843-65D78D052C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4825" y="2495985"/>
                <a:ext cx="782394" cy="461665"/>
              </a:xfrm>
              <a:prstGeom prst="rect">
                <a:avLst/>
              </a:prstGeom>
              <a:blipFill>
                <a:blip r:embed="rId4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0369E3A6-5A70-4F01-AE1B-93F3F6FCE363}"/>
                  </a:ext>
                </a:extLst>
              </p:cNvPr>
              <p:cNvSpPr txBox="1"/>
              <p:nvPr/>
            </p:nvSpPr>
            <p:spPr>
              <a:xfrm>
                <a:off x="6495659" y="2216213"/>
                <a:ext cx="79906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sz="240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 dirty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d>
                        </m:e>
                        <m:sub>
                          <m:r>
                            <a:rPr lang="en-US" altLang="ko-KR" sz="2400" b="0" i="1" dirty="0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0369E3A6-5A70-4F01-AE1B-93F3F6FCE3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5659" y="2216213"/>
                <a:ext cx="799065" cy="461665"/>
              </a:xfrm>
              <a:prstGeom prst="rect">
                <a:avLst/>
              </a:prstGeom>
              <a:blipFill>
                <a:blip r:embed="rId5"/>
                <a:stretch>
                  <a:fillRect b="-2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B9E7F16-0B42-4299-AB95-DF9E2BA5720B}"/>
                  </a:ext>
                </a:extLst>
              </p:cNvPr>
              <p:cNvSpPr txBox="1"/>
              <p:nvPr/>
            </p:nvSpPr>
            <p:spPr>
              <a:xfrm>
                <a:off x="8247628" y="2479859"/>
                <a:ext cx="122732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b="0" i="1" dirty="0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d>
                                <m:dPr>
                                  <m:ctrlPr>
                                    <a:rPr lang="en-US" altLang="ko-KR" sz="24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400" b="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altLang="ko-KR" sz="2400" b="0" i="1" dirty="0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B9E7F16-0B42-4299-AB95-DF9E2BA572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7628" y="2479859"/>
                <a:ext cx="1227323" cy="461665"/>
              </a:xfrm>
              <a:prstGeom prst="rect">
                <a:avLst/>
              </a:prstGeom>
              <a:blipFill>
                <a:blip r:embed="rId6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52BCD8A6-0E0F-4B94-87D3-63551498EA07}"/>
                  </a:ext>
                </a:extLst>
              </p:cNvPr>
              <p:cNvSpPr txBox="1"/>
              <p:nvPr/>
            </p:nvSpPr>
            <p:spPr>
              <a:xfrm>
                <a:off x="4700421" y="4651866"/>
                <a:ext cx="81291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  <m:sub>
                          <m:r>
                            <a:rPr lang="en-US" altLang="ko-KR" sz="2400" b="0" i="1" dirty="0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52BCD8A6-0E0F-4B94-87D3-63551498EA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0421" y="4651866"/>
                <a:ext cx="812915" cy="461665"/>
              </a:xfrm>
              <a:prstGeom prst="rect">
                <a:avLst/>
              </a:prstGeom>
              <a:blipFill>
                <a:blip r:embed="rId7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9C31D9F0-9E27-4F43-BF7D-5B289143689E}"/>
              </a:ext>
            </a:extLst>
          </p:cNvPr>
          <p:cNvCxnSpPr>
            <a:cxnSpLocks/>
          </p:cNvCxnSpPr>
          <p:nvPr/>
        </p:nvCxnSpPr>
        <p:spPr>
          <a:xfrm>
            <a:off x="5566933" y="4883994"/>
            <a:ext cx="265651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1B7F7258-E852-45B2-9AA4-7F002DB423CD}"/>
                  </a:ext>
                </a:extLst>
              </p:cNvPr>
              <p:cNvSpPr txBox="1"/>
              <p:nvPr/>
            </p:nvSpPr>
            <p:spPr>
              <a:xfrm>
                <a:off x="6480398" y="4889393"/>
                <a:ext cx="82958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sz="240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 dirty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d>
                        </m:e>
                        <m:sub>
                          <m:r>
                            <a:rPr lang="en-US" altLang="ko-KR" sz="2400" b="0" i="1" dirty="0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1B7F7258-E852-45B2-9AA4-7F002DB423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0398" y="4889393"/>
                <a:ext cx="829586" cy="461665"/>
              </a:xfrm>
              <a:prstGeom prst="rect">
                <a:avLst/>
              </a:prstGeom>
              <a:blipFill>
                <a:blip r:embed="rId8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C7E072B2-C190-428C-B78D-0D49C4F01978}"/>
                  </a:ext>
                </a:extLst>
              </p:cNvPr>
              <p:cNvSpPr txBox="1"/>
              <p:nvPr/>
            </p:nvSpPr>
            <p:spPr>
              <a:xfrm>
                <a:off x="8235417" y="4651866"/>
                <a:ext cx="125784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b="0" i="1" dirty="0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d>
                                <m:dPr>
                                  <m:ctrlPr>
                                    <a:rPr lang="en-US" altLang="ko-KR" sz="24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40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altLang="ko-KR" sz="2400" b="0" i="1" dirty="0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C7E072B2-C190-428C-B78D-0D49C4F019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5417" y="4651866"/>
                <a:ext cx="1257844" cy="461665"/>
              </a:xfrm>
              <a:prstGeom prst="rect">
                <a:avLst/>
              </a:prstGeom>
              <a:blipFill>
                <a:blip r:embed="rId9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EB54E84-3C60-4C11-B49B-2BE39E7F8F9F}"/>
                  </a:ext>
                </a:extLst>
              </p:cNvPr>
              <p:cNvSpPr txBox="1"/>
              <p:nvPr/>
            </p:nvSpPr>
            <p:spPr>
              <a:xfrm>
                <a:off x="4311416" y="3548554"/>
                <a:ext cx="76905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p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EB54E84-3C60-4C11-B49B-2BE39E7F8F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1416" y="3548554"/>
                <a:ext cx="769057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CD0CD166-D4B0-406C-BE84-C058F87BCB94}"/>
                  </a:ext>
                </a:extLst>
              </p:cNvPr>
              <p:cNvSpPr txBox="1"/>
              <p:nvPr/>
            </p:nvSpPr>
            <p:spPr>
              <a:xfrm>
                <a:off x="8875825" y="3548554"/>
                <a:ext cx="45185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CD0CD166-D4B0-406C-BE84-C058F87BCB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75825" y="3548554"/>
                <a:ext cx="451855" cy="46166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5" name="그림 54">
            <a:extLst>
              <a:ext uri="{FF2B5EF4-FFF2-40B4-BE49-F238E27FC236}">
                <a16:creationId xmlns:a16="http://schemas.microsoft.com/office/drawing/2014/main" id="{2ED235C0-612C-42A0-8B42-ED0947686C6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52217" y="1196843"/>
            <a:ext cx="885949" cy="790685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97C4E758-8A29-450F-9C8A-DF656FD2878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442690" y="5565556"/>
            <a:ext cx="905001" cy="800212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38A9B504-EE84-4D73-BE03-FA63CE1F948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601202" y="1339061"/>
            <a:ext cx="1400175" cy="419100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BD2D05FF-420C-4B34-9845-29085593AE4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482361" y="5589424"/>
            <a:ext cx="2266950" cy="75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10907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BF16CB-BC3E-487E-8788-2EF41055A7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Matrix similarity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FAAED80E-9CFE-47E8-AAD0-E4698F50CD2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ko-KR" dirty="0"/>
                  <a:t>[Def] If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altLang="ko-KR" dirty="0"/>
                  <a:t> and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altLang="ko-KR" dirty="0"/>
                  <a:t> are square matrices with the same size, then we say that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altLang="ko-KR" dirty="0"/>
                  <a:t> is similar to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altLang="ko-KR" dirty="0"/>
                  <a:t>, denote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altLang="ko-KR" i="1" dirty="0" err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altLang="ko-KR" dirty="0"/>
                  <a:t>, if there exists an invertible matrix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altLang="ko-KR" dirty="0"/>
                  <a:t> such that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 = </m:t>
                    </m:r>
                    <m:sSup>
                      <m:sSupPr>
                        <m:ctrlPr>
                          <a:rPr lang="en-US" altLang="ko-KR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𝐴𝑃</m:t>
                    </m:r>
                  </m:oMath>
                </a14:m>
                <a:r>
                  <a:rPr lang="en-US" altLang="ko-KR" dirty="0"/>
                  <a:t>.</a:t>
                </a:r>
              </a:p>
              <a:p>
                <a:endParaRPr lang="en-US" altLang="ko-KR" dirty="0"/>
              </a:p>
              <a:p>
                <a:r>
                  <a:rPr lang="en-US" altLang="ko-KR" dirty="0"/>
                  <a:t>[</a:t>
                </a:r>
                <a:r>
                  <a:rPr lang="en-US" altLang="ko-KR" dirty="0" err="1"/>
                  <a:t>Thm</a:t>
                </a:r>
                <a:r>
                  <a:rPr lang="en-US" altLang="ko-KR" dirty="0"/>
                  <a:t>] If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altLang="ko-KR" dirty="0"/>
                  <a:t> and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altLang="ko-KR" dirty="0"/>
                  <a:t> are two matrix representations of the same linear operator, then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altLang="ko-KR" dirty="0"/>
                  <a:t> is similar to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altLang="ko-KR" dirty="0"/>
                  <a:t>. The inverse is also true.</a:t>
                </a:r>
              </a:p>
              <a:p>
                <a:endParaRPr lang="en-US" altLang="ko-KR" dirty="0"/>
              </a:p>
              <a:p>
                <a:r>
                  <a:rPr lang="en-US" altLang="ko-KR" dirty="0"/>
                  <a:t>[Cor] If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altLang="ko-KR" i="1" dirty="0" err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altLang="ko-KR" dirty="0"/>
                  <a:t>, then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altLang="ko-KR" i="1" dirty="0" err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altLang="ko-KR" dirty="0"/>
                  <a:t>.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FAAED80E-9CFE-47E8-AAD0-E4698F50CD2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53" t="-726" r="-17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94BCF45-BF1A-444C-941A-56E88165C5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835C7-4181-47F3-A53C-DB2A56D99C38}" type="slidenum">
              <a:rPr lang="en-CA" smtClean="0"/>
              <a:t>57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9170998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917BF4-E919-4A2B-8C66-31FC04F8B3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Similar matrices are </a:t>
            </a:r>
            <a:r>
              <a:rPr lang="en-US" altLang="ko-KR" i="1" dirty="0"/>
              <a:t>similar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8CC791C-2A62-4591-B580-3354276D62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2963" y="923278"/>
            <a:ext cx="11514338" cy="5798197"/>
          </a:xfrm>
        </p:spPr>
        <p:txBody>
          <a:bodyPr>
            <a:normAutofit/>
          </a:bodyPr>
          <a:lstStyle/>
          <a:p>
            <a:r>
              <a:rPr lang="en-US" altLang="ko-KR" dirty="0"/>
              <a:t>[</a:t>
            </a:r>
            <a:r>
              <a:rPr lang="en-US" altLang="ko-KR" dirty="0" err="1"/>
              <a:t>Thm</a:t>
            </a:r>
            <a:r>
              <a:rPr lang="en-US" altLang="ko-KR" dirty="0"/>
              <a:t>] Similar matrices have similarity invariants such as:</a:t>
            </a:r>
          </a:p>
          <a:p>
            <a:pPr lvl="1"/>
            <a:r>
              <a:rPr lang="en-US" altLang="ko-KR" dirty="0"/>
              <a:t>the same determinant.</a:t>
            </a:r>
          </a:p>
          <a:p>
            <a:pPr lvl="1"/>
            <a:r>
              <a:rPr lang="en-US" altLang="ko-KR" dirty="0"/>
              <a:t>the same rank.</a:t>
            </a:r>
          </a:p>
          <a:p>
            <a:pPr lvl="1"/>
            <a:r>
              <a:rPr lang="en-US" altLang="ko-KR" dirty="0"/>
              <a:t>the same nullity.</a:t>
            </a:r>
          </a:p>
          <a:p>
            <a:pPr lvl="1"/>
            <a:r>
              <a:rPr lang="en-US" altLang="ko-KR" dirty="0"/>
              <a:t>the same trace.</a:t>
            </a:r>
          </a:p>
          <a:p>
            <a:pPr lvl="1"/>
            <a:r>
              <a:rPr lang="en-US" altLang="ko-KR" dirty="0"/>
              <a:t>the same characteristic polynomial.</a:t>
            </a:r>
          </a:p>
          <a:p>
            <a:pPr lvl="1"/>
            <a:r>
              <a:rPr lang="en-US" altLang="ko-KR" dirty="0"/>
              <a:t>the same eigenvalues with the same algebraic and geometric multiplicities.</a:t>
            </a:r>
          </a:p>
          <a:p>
            <a:endParaRPr lang="en-US" altLang="ko-KR" dirty="0"/>
          </a:p>
          <a:p>
            <a:r>
              <a:rPr lang="en-US" altLang="ko-KR" dirty="0"/>
              <a:t>Q. Are the properties above for a matrix or a linear operator?</a:t>
            </a:r>
          </a:p>
          <a:p>
            <a:r>
              <a:rPr lang="en-US" altLang="ko-KR" dirty="0"/>
              <a:t>Q. If two matrices have same properties above, are they similar?</a:t>
            </a:r>
          </a:p>
          <a:p>
            <a:r>
              <a:rPr lang="en-US" altLang="ko-KR" dirty="0"/>
              <a:t>lab: </a:t>
            </a:r>
            <a:r>
              <a:rPr lang="en-US" altLang="ko-KR" dirty="0" err="1"/>
              <a:t>example_similarity_check.m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0D7EF65-19D9-4529-B22B-F1D680F9B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835C7-4181-47F3-A53C-DB2A56D99C38}" type="slidenum">
              <a:rPr lang="en-CA" smtClean="0"/>
              <a:t>58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5642433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A6B289E3-BFA9-416A-9E01-AEA8F43C30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304494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3.3 Eigenvalue Decomposition</a:t>
            </a:r>
            <a:endParaRPr lang="ko-KR" altLang="en-US" dirty="0"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545582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778B0F85-52A5-46CD-81AF-095B720A34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Matrix as a linear transformation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236FFBE-1702-4F19-9279-5AB0CC2635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835C7-4181-47F3-A53C-DB2A56D99C38}" type="slidenum">
              <a:rPr lang="en-CA" smtClean="0"/>
              <a:t>6</a:t>
            </a:fld>
            <a:endParaRPr lang="en-CA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5C33D01-8A9D-4FFA-A66A-B6D534912D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572" y="1094799"/>
            <a:ext cx="3008428" cy="224327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4C7C46A-B37D-4F2F-A9E8-F06FC21275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805" y="4074508"/>
            <a:ext cx="5049195" cy="204697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FFA801D-8B79-4D5A-88DA-40A0B734AD39}"/>
                  </a:ext>
                </a:extLst>
              </p:cNvPr>
              <p:cNvSpPr txBox="1"/>
              <p:nvPr/>
            </p:nvSpPr>
            <p:spPr>
              <a:xfrm>
                <a:off x="6096000" y="926473"/>
                <a:ext cx="5893597" cy="33239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800" dirty="0"/>
                  <a:t>The matrix </a:t>
                </a:r>
                <a14:m>
                  <m:oMath xmlns:m="http://schemas.openxmlformats.org/officeDocument/2006/math">
                    <m:r>
                      <a:rPr lang="en-US" altLang="ko-KR" sz="280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altLang="ko-KR" sz="2800" dirty="0"/>
                  <a:t> represents a function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dirty="0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ko-KR" sz="2800" b="0" i="1" dirty="0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altLang="ko-KR" sz="2800" i="1" dirty="0" smtClean="0">
                          <a:latin typeface="Cambria Math" panose="02040503050406030204" pitchFamily="18" charset="0"/>
                        </a:rPr>
                        <m:t>:</m:t>
                      </m:r>
                      <m:sSup>
                        <m:sSupPr>
                          <m:ctrlPr>
                            <a:rPr lang="en-US" altLang="ko-KR" sz="280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800" i="1" dirty="0" smtClean="0"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altLang="ko-KR" sz="280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2800" i="1" dirty="0" smtClean="0">
                          <a:latin typeface="Cambria Math" panose="02040503050406030204" pitchFamily="18" charset="0"/>
                        </a:rPr>
                        <m:t>→</m:t>
                      </m:r>
                      <m:sSup>
                        <m:sSupPr>
                          <m:ctrlPr>
                            <a:rPr lang="en-US" altLang="ko-KR" sz="280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800" i="1" dirty="0" smtClean="0"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altLang="ko-KR" sz="280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altLang="ko-KR" sz="2800" dirty="0"/>
              </a:p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80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ko-KR" sz="28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altLang="ko-KR" sz="2800" dirty="0"/>
                  <a:t> is </a:t>
                </a:r>
                <a:r>
                  <a:rPr lang="en-US" altLang="ko-KR" sz="2800" i="1" dirty="0"/>
                  <a:t>linear</a:t>
                </a:r>
                <a:r>
                  <a:rPr lang="en-US" altLang="ko-KR" sz="2800" dirty="0"/>
                  <a:t>, i.e.,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ko-KR" sz="2800" i="1" dirty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d>
                        <m:dPr>
                          <m:ctrlP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8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ko-KR" sz="2800" i="1" dirty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d>
                        <m:dPr>
                          <m:ctrlP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8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ko-KR" sz="2800" i="1" dirty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d>
                        <m:dPr>
                          <m:ctrlP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</m:oMath>
                  </m:oMathPara>
                </a14:m>
                <a:endParaRPr lang="en-US" altLang="ko-KR" sz="2800" b="0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ko-KR" sz="2800" i="1" dirty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d>
                        <m:dPr>
                          <m:ctrlP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𝑐𝑢</m:t>
                          </m:r>
                        </m:e>
                      </m:d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𝑐</m:t>
                      </m:r>
                      <m:sSub>
                        <m:sSubPr>
                          <m:ctrlPr>
                            <a:rPr lang="en-US" altLang="ko-KR" sz="28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ko-KR" sz="2800" i="1" dirty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d>
                        <m:dPr>
                          <m:ctrlP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</m:oMath>
                  </m:oMathPara>
                </a14:m>
                <a:endParaRPr lang="en-US" altLang="ko-KR" sz="28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FFA801D-8B79-4D5A-88DA-40A0B734AD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926473"/>
                <a:ext cx="5893597" cy="3323987"/>
              </a:xfrm>
              <a:prstGeom prst="rect">
                <a:avLst/>
              </a:prstGeom>
              <a:blipFill>
                <a:blip r:embed="rId4"/>
                <a:stretch>
                  <a:fillRect l="-186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323313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706EF0-14E2-4B49-8777-0A48EA3FD9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Motivation of Diagonalization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ABED1ED-0E5D-4A3E-8848-1B023824C4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835C7-4181-47F3-A53C-DB2A56D99C38}" type="slidenum">
              <a:rPr lang="en-CA" smtClean="0"/>
              <a:t>60</a:t>
            </a:fld>
            <a:endParaRPr lang="en-CA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2A7DF48-AEEB-4380-AB28-267B5EE00D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086" y="1290000"/>
            <a:ext cx="3360000" cy="25200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7965BEC-F27F-4708-8885-7C95A6969F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085" y="3836350"/>
            <a:ext cx="3360000" cy="25200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DFB7D1E-7FE5-4B1A-B2D9-D7AD4A4E9F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0372" y="1290000"/>
            <a:ext cx="3360000" cy="25200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60BC620-2D78-49DE-A0BA-C0A27265F7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0372" y="3836350"/>
            <a:ext cx="3360000" cy="25200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56EDC40-6F92-418D-AD8A-C453C8EDEA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70371" y="1290000"/>
            <a:ext cx="3360000" cy="25200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DF1D25E7-8745-416F-9692-61FFD0E4D4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70371" y="3810000"/>
            <a:ext cx="3360000" cy="25200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1B2F4513-1C68-4DA9-94FE-613E6E7E6BB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59454" y="2924176"/>
            <a:ext cx="838200" cy="71437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425603FB-4720-49EE-9DA0-07DE9E2D62C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420746" y="5472751"/>
            <a:ext cx="809625" cy="68580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78E5FD8C-6F18-4802-9533-5F7AF97BEAA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97571" y="3086100"/>
            <a:ext cx="2095500" cy="6858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431FC12C-5E9B-45BF-820E-BF9C0E9CBD4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94078" y="5606100"/>
            <a:ext cx="1028700" cy="69532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B77CCEFD-AF5F-408A-91B6-558D5AC473C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800136" y="2962276"/>
            <a:ext cx="819150" cy="676275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66CE491B-4714-456C-97DD-02EBD9E1AAF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800136" y="5553713"/>
            <a:ext cx="819150" cy="67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08657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9D4E6B-F29A-48E4-8D3B-A15637D92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The Diagonalization Problem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3EAC1C11-B398-415B-98D6-D19929FEA64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ko-KR" dirty="0"/>
                  <a:t>[Def] For a square matrix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altLang="ko-KR" dirty="0"/>
                  <a:t>, if there exists an invertible matrix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altLang="ko-KR" dirty="0"/>
                  <a:t> such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𝐴𝑃</m:t>
                    </m:r>
                  </m:oMath>
                </a14:m>
                <a:r>
                  <a:rPr lang="en-US" altLang="ko-KR" dirty="0"/>
                  <a:t> is </a:t>
                </a:r>
                <a:r>
                  <a:rPr lang="en-US" altLang="ko-KR" i="1" dirty="0"/>
                  <a:t>diagonal</a:t>
                </a:r>
                <a:r>
                  <a:rPr lang="en-US" altLang="ko-KR" dirty="0"/>
                  <a:t>, then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altLang="ko-KR" dirty="0"/>
                  <a:t> is said to be </a:t>
                </a:r>
                <a:r>
                  <a:rPr lang="en-US" altLang="ko-KR" b="1" dirty="0"/>
                  <a:t>diagonalizable</a:t>
                </a:r>
                <a:r>
                  <a:rPr lang="en-US" altLang="ko-KR" dirty="0"/>
                  <a:t>, and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altLang="ko-KR" dirty="0"/>
                  <a:t> is said is to diagonalize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altLang="ko-KR" dirty="0"/>
                  <a:t>.</a:t>
                </a:r>
              </a:p>
              <a:p>
                <a:endParaRPr lang="en-US" altLang="ko-KR" dirty="0"/>
              </a:p>
              <a:p>
                <a:r>
                  <a:rPr lang="en-US" altLang="ko-KR" dirty="0"/>
                  <a:t>[</a:t>
                </a:r>
                <a:r>
                  <a:rPr lang="en-US" altLang="ko-KR" dirty="0" err="1"/>
                  <a:t>Thm</a:t>
                </a:r>
                <a:r>
                  <a:rPr lang="en-US" altLang="ko-KR" dirty="0"/>
                  <a:t>] An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altLang="ko-KR" i="1" dirty="0" err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ko-KR" dirty="0"/>
                  <a:t> matrix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altLang="ko-KR" dirty="0"/>
                  <a:t> is diagonalizable </a:t>
                </a:r>
                <a:br>
                  <a:rPr lang="en-US" altLang="ko-KR" dirty="0"/>
                </a:b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⇔</m:t>
                    </m:r>
                  </m:oMath>
                </a14:m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altLang="ko-KR" dirty="0"/>
                  <a:t> has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ko-KR" dirty="0"/>
                  <a:t> linearly independent eigenvectors.</a:t>
                </a:r>
                <a:br>
                  <a:rPr lang="en-US" altLang="ko-KR" dirty="0"/>
                </a:br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 panose="02040503050406030204" pitchFamily="18" charset="0"/>
                      </a:rPr>
                      <m:t>⇔</m:t>
                    </m:r>
                  </m:oMath>
                </a14:m>
                <a:r>
                  <a:rPr lang="en-US" altLang="ko-KR" dirty="0"/>
                  <a:t> Eigenvectors of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altLang="ko-KR" dirty="0"/>
                  <a:t> form a basis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dirty="0" err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ko-KR" i="1" dirty="0" err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altLang="ko-KR" dirty="0"/>
                  <a:t>.</a:t>
                </a:r>
              </a:p>
              <a:p>
                <a:endParaRPr lang="en-US" altLang="ko-KR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ko-KR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3600" b="0" i="1" smtClean="0">
                          <a:latin typeface="Cambria Math" panose="02040503050406030204" pitchFamily="18" charset="0"/>
                        </a:rPr>
                        <m:t>𝑃𝐷</m:t>
                      </m:r>
                      <m:sSup>
                        <m:sSupPr>
                          <m:ctrlPr>
                            <a:rPr lang="en-US" altLang="ko-KR" sz="3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36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p>
                          <m:r>
                            <a:rPr lang="en-US" altLang="ko-KR" sz="36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altLang="ko-KR" sz="3600" dirty="0"/>
              </a:p>
              <a:p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3EAC1C11-B398-415B-98D6-D19929FEA64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53" t="-7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7525846-907F-4F0E-815E-8F8A2B260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835C7-4181-47F3-A53C-DB2A56D99C38}" type="slidenum">
              <a:rPr lang="en-CA" smtClean="0"/>
              <a:t>61</a:t>
            </a:fld>
            <a:endParaRPr lang="en-C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231BF0-95DC-4337-94B6-85C717D7E161}"/>
              </a:ext>
            </a:extLst>
          </p:cNvPr>
          <p:cNvSpPr txBox="1"/>
          <p:nvPr/>
        </p:nvSpPr>
        <p:spPr>
          <a:xfrm>
            <a:off x="850900" y="6299951"/>
            <a:ext cx="56340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/>
              <a:t>Column vectors are eigenvectors.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91D3269E-87B3-48FA-BABF-0BA41ABB1F6A}"/>
              </a:ext>
            </a:extLst>
          </p:cNvPr>
          <p:cNvCxnSpPr>
            <a:cxnSpLocks/>
          </p:cNvCxnSpPr>
          <p:nvPr/>
        </p:nvCxnSpPr>
        <p:spPr>
          <a:xfrm flipV="1">
            <a:off x="5922185" y="5846672"/>
            <a:ext cx="0" cy="541428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55793617-B5D9-4355-87F7-C218C37AF666}"/>
              </a:ext>
            </a:extLst>
          </p:cNvPr>
          <p:cNvCxnSpPr>
            <a:cxnSpLocks/>
          </p:cNvCxnSpPr>
          <p:nvPr/>
        </p:nvCxnSpPr>
        <p:spPr>
          <a:xfrm flipV="1">
            <a:off x="6277785" y="5846672"/>
            <a:ext cx="0" cy="541428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A306EE1-9596-4915-81E2-AF4357860E7C}"/>
              </a:ext>
            </a:extLst>
          </p:cNvPr>
          <p:cNvSpPr txBox="1"/>
          <p:nvPr/>
        </p:nvSpPr>
        <p:spPr>
          <a:xfrm>
            <a:off x="5707006" y="6303035"/>
            <a:ext cx="56340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/>
              <a:t>Diagonal terms are eigenvalues.</a:t>
            </a:r>
          </a:p>
        </p:txBody>
      </p:sp>
    </p:spTree>
    <p:extLst>
      <p:ext uri="{BB962C8B-B14F-4D97-AF65-F5344CB8AC3E}">
        <p14:creationId xmlns:p14="http://schemas.microsoft.com/office/powerpoint/2010/main" val="79093266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F52559-1484-48A2-B307-CD84E33C3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Diagonalizability of matrices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67283D9E-EEED-467C-9C87-D7FF004DD4C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92963" y="1136342"/>
                <a:ext cx="11514338" cy="5442258"/>
              </a:xfrm>
            </p:spPr>
            <p:txBody>
              <a:bodyPr>
                <a:normAutofit/>
              </a:bodyPr>
              <a:lstStyle/>
              <a:p>
                <a:r>
                  <a:rPr lang="en-US" altLang="ko-KR" dirty="0"/>
                  <a:t>[</a:t>
                </a:r>
                <a:r>
                  <a:rPr lang="en-US" altLang="ko-KR" dirty="0" err="1"/>
                  <a:t>Thm</a:t>
                </a:r>
                <a:r>
                  <a:rPr lang="en-US" altLang="ko-KR" dirty="0"/>
                  <a:t>]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An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altLang="ko-KR" i="1" dirty="0" err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ko-KR" dirty="0"/>
                  <a:t> matrix with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ko-KR" dirty="0"/>
                  <a:t> distinct real eigenvalues is diagonalizable.</a:t>
                </a:r>
              </a:p>
              <a:p>
                <a:endParaRPr lang="en-US" altLang="ko-KR" dirty="0"/>
              </a:p>
              <a:p>
                <a:r>
                  <a:rPr lang="en-US" altLang="ko-KR" dirty="0"/>
                  <a:t>[</a:t>
                </a:r>
                <a:r>
                  <a:rPr lang="en-US" altLang="ko-KR" dirty="0" err="1"/>
                  <a:t>Thm</a:t>
                </a:r>
                <a:r>
                  <a:rPr lang="en-US" altLang="ko-KR" dirty="0"/>
                  <a:t>] If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altLang="ko-KR" dirty="0"/>
                  <a:t> is an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altLang="ko-KR" i="1" dirty="0" err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ko-KR" dirty="0"/>
                  <a:t> matrix, then</a:t>
                </a:r>
              </a:p>
              <a:p>
                <a:pPr lvl="1"/>
                <a:r>
                  <a:rPr lang="en-US" altLang="ko-KR" dirty="0"/>
                  <a:t>(a) The geometric multiplicity of an eigenvalue of A is less than or equal to its algebraic multiplicity.</a:t>
                </a:r>
              </a:p>
              <a:p>
                <a:pPr lvl="1"/>
                <a:r>
                  <a:rPr lang="en-US" altLang="ko-KR" dirty="0"/>
                  <a:t>(b)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altLang="ko-KR" dirty="0"/>
                  <a:t> is diagonalizable.</a:t>
                </a:r>
                <a:br>
                  <a:rPr lang="en-US" altLang="ko-KR" dirty="0"/>
                </a:br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 panose="02040503050406030204" pitchFamily="18" charset="0"/>
                      </a:rPr>
                      <m:t>⇔</m:t>
                    </m:r>
                  </m:oMath>
                </a14:m>
                <a:r>
                  <a:rPr lang="en-US" altLang="ko-KR" dirty="0"/>
                  <a:t> The sum of the geometric multiplicities of its eigenvalues is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ko-KR" dirty="0"/>
                  <a:t>.</a:t>
                </a:r>
                <a:br>
                  <a:rPr lang="en-US" altLang="ko-KR" dirty="0"/>
                </a:br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 panose="02040503050406030204" pitchFamily="18" charset="0"/>
                      </a:rPr>
                      <m:t>⇔</m:t>
                    </m:r>
                  </m:oMath>
                </a14:m>
                <a:r>
                  <a:rPr lang="en-US" altLang="ko-KR" dirty="0"/>
                  <a:t> The geometric multiplicity of each eigenvalue of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altLang="ko-KR" dirty="0"/>
                  <a:t> is the same as its algebraic multiplicity.</a:t>
                </a:r>
              </a:p>
              <a:p>
                <a:pPr lvl="1"/>
                <a:endParaRPr lang="en-US" altLang="ko-KR" dirty="0"/>
              </a:p>
              <a:p>
                <a:r>
                  <a:rPr lang="en-US" altLang="ko-KR" dirty="0" err="1"/>
                  <a:t>Rmk</a:t>
                </a:r>
                <a:r>
                  <a:rPr lang="en-US" altLang="ko-KR" dirty="0"/>
                  <a:t>. Diagonalizability does not mean distinct eigenvalues.</a:t>
                </a:r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67283D9E-EEED-467C-9C87-D7FF004DD4C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92963" y="1136342"/>
                <a:ext cx="11514338" cy="5442258"/>
              </a:xfrm>
              <a:blipFill>
                <a:blip r:embed="rId2"/>
                <a:stretch>
                  <a:fillRect l="-953" t="-672" b="-12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E6704F5-F155-4C85-8DB0-5C21F266E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835C7-4181-47F3-A53C-DB2A56D99C38}" type="slidenum">
              <a:rPr lang="en-CA" smtClean="0"/>
              <a:t>62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8837175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BABECCDC-9624-4015-9CC1-1520D6760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Diagonalizability of matrices: example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8B5F483-562C-4734-84D6-47AF56F3A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835C7-4181-47F3-A53C-DB2A56D99C38}" type="slidenum">
              <a:rPr lang="en-CA" smtClean="0"/>
              <a:t>63</a:t>
            </a:fld>
            <a:endParaRPr lang="en-CA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A545D3A-811C-4A82-A1FE-C8987BE212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456" y="1238309"/>
            <a:ext cx="3088066" cy="174899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내용 개체 틀 2">
                <a:extLst>
                  <a:ext uri="{FF2B5EF4-FFF2-40B4-BE49-F238E27FC236}">
                    <a16:creationId xmlns:a16="http://schemas.microsoft.com/office/drawing/2014/main" id="{A8C12E43-2B30-443E-9A13-6A1749E342D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92963" y="3187700"/>
                <a:ext cx="10055723" cy="3533775"/>
              </a:xfrm>
              <a:prstGeom prst="rect">
                <a:avLst/>
              </a:prstGeom>
            </p:spPr>
            <p:txBody>
              <a:bodyPr>
                <a:normAutofit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50000"/>
                  </a:lnSpc>
                </a:pPr>
                <a:r>
                  <a:rPr lang="en-US" altLang="ko-KR" dirty="0"/>
                  <a:t>Is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altLang="ko-KR" dirty="0"/>
                  <a:t> diagonalizable?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dirty="0"/>
                  <a:t>If so, find an invertible matrix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altLang="ko-KR" dirty="0"/>
                  <a:t> and a diagonal matrix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altLang="ko-KR" dirty="0"/>
                  <a:t> </a:t>
                </a:r>
                <a:br>
                  <a:rPr lang="en-US" altLang="ko-KR" dirty="0"/>
                </a:br>
                <a:r>
                  <a:rPr lang="en-US" altLang="ko-KR" dirty="0"/>
                  <a:t>such that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ko-KR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𝑃𝐷</m:t>
                    </m:r>
                    <m:sSup>
                      <m:sSupPr>
                        <m:ctrlPr>
                          <a:rPr lang="en-US" altLang="ko-KR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altLang="ko-KR" dirty="0"/>
                  <a:t>.</a:t>
                </a:r>
              </a:p>
              <a:p>
                <a:pPr>
                  <a:lnSpc>
                    <a:spcPct val="150000"/>
                  </a:lnSpc>
                </a:pPr>
                <a:endParaRPr lang="en-US" altLang="ko-KR" dirty="0"/>
              </a:p>
              <a:p>
                <a:pPr>
                  <a:lnSpc>
                    <a:spcPct val="150000"/>
                  </a:lnSpc>
                </a:pPr>
                <a:r>
                  <a:rPr lang="en-US" altLang="ko-KR" dirty="0"/>
                  <a:t>lab: </a:t>
                </a:r>
                <a:r>
                  <a:rPr lang="en-US" altLang="ko-KR" dirty="0" err="1"/>
                  <a:t>example_eigenvalue_problem.m</a:t>
                </a:r>
                <a:endParaRPr lang="en-US" altLang="ko-KR" dirty="0"/>
              </a:p>
            </p:txBody>
          </p:sp>
        </mc:Choice>
        <mc:Fallback xmlns="">
          <p:sp>
            <p:nvSpPr>
              <p:cNvPr id="8" name="내용 개체 틀 2">
                <a:extLst>
                  <a:ext uri="{FF2B5EF4-FFF2-40B4-BE49-F238E27FC236}">
                    <a16:creationId xmlns:a16="http://schemas.microsoft.com/office/drawing/2014/main" id="{A8C12E43-2B30-443E-9A13-6A1749E342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963" y="3187700"/>
                <a:ext cx="10055723" cy="3533775"/>
              </a:xfrm>
              <a:prstGeom prst="rect">
                <a:avLst/>
              </a:prstGeom>
              <a:blipFill>
                <a:blip r:embed="rId3"/>
                <a:stretch>
                  <a:fillRect l="-1091" b="-120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3099845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E6621F-B213-4019-A782-B31BDD6EF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We still care the orthonormal bases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04F5699-8812-4E6D-9B86-DFCD921162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835C7-4181-47F3-A53C-DB2A56D99C38}" type="slidenum">
              <a:rPr lang="en-CA" smtClean="0"/>
              <a:t>64</a:t>
            </a:fld>
            <a:endParaRPr lang="en-CA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5E6E28D6-98C4-44D2-B0BF-C410D3A4C8E5}"/>
              </a:ext>
            </a:extLst>
          </p:cNvPr>
          <p:cNvGrpSpPr/>
          <p:nvPr/>
        </p:nvGrpSpPr>
        <p:grpSpPr>
          <a:xfrm>
            <a:off x="290456" y="1375988"/>
            <a:ext cx="5181845" cy="3134845"/>
            <a:chOff x="1183026" y="2965827"/>
            <a:chExt cx="5181845" cy="3134845"/>
          </a:xfrm>
        </p:grpSpPr>
        <p:cxnSp>
          <p:nvCxnSpPr>
            <p:cNvPr id="6" name="직선 화살표 연결선 5">
              <a:extLst>
                <a:ext uri="{FF2B5EF4-FFF2-40B4-BE49-F238E27FC236}">
                  <a16:creationId xmlns:a16="http://schemas.microsoft.com/office/drawing/2014/main" id="{401361D0-2B4C-477C-A284-EC2B803AE4EE}"/>
                </a:ext>
              </a:extLst>
            </p:cNvPr>
            <p:cNvCxnSpPr>
              <a:cxnSpLocks/>
            </p:cNvCxnSpPr>
            <p:nvPr/>
          </p:nvCxnSpPr>
          <p:spPr>
            <a:xfrm>
              <a:off x="1946869" y="3812078"/>
              <a:ext cx="0" cy="143643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화살표 연결선 6">
              <a:extLst>
                <a:ext uri="{FF2B5EF4-FFF2-40B4-BE49-F238E27FC236}">
                  <a16:creationId xmlns:a16="http://schemas.microsoft.com/office/drawing/2014/main" id="{44BE0D13-F838-44E9-8B2A-AA242701152E}"/>
                </a:ext>
              </a:extLst>
            </p:cNvPr>
            <p:cNvCxnSpPr/>
            <p:nvPr/>
          </p:nvCxnSpPr>
          <p:spPr>
            <a:xfrm>
              <a:off x="2465725" y="3492301"/>
              <a:ext cx="2602152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화살표 연결선 7">
              <a:extLst>
                <a:ext uri="{FF2B5EF4-FFF2-40B4-BE49-F238E27FC236}">
                  <a16:creationId xmlns:a16="http://schemas.microsoft.com/office/drawing/2014/main" id="{90204CFD-E1A1-4261-9CC4-08E0C96795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47435" y="3810613"/>
              <a:ext cx="0" cy="143936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667B2EAD-DA0A-4946-9169-4F0FFC94648E}"/>
                    </a:ext>
                  </a:extLst>
                </p:cNvPr>
                <p:cNvSpPr txBox="1"/>
                <p:nvPr/>
              </p:nvSpPr>
              <p:spPr>
                <a:xfrm>
                  <a:off x="1576435" y="3245599"/>
                  <a:ext cx="782394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altLang="ko-KR" sz="24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2400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  <m:sub>
                            <m:r>
                              <a:rPr lang="en-US" altLang="ko-KR" sz="2400" b="0" i="1" dirty="0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</m:oMath>
                    </m:oMathPara>
                  </a14:m>
                  <a:endParaRPr lang="ko-KR" altLang="en-US" sz="2400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667B2EAD-DA0A-4946-9169-4F0FFC9464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76435" y="3245599"/>
                  <a:ext cx="782394" cy="461665"/>
                </a:xfrm>
                <a:prstGeom prst="rect">
                  <a:avLst/>
                </a:prstGeom>
                <a:blipFill>
                  <a:blip r:embed="rId2"/>
                  <a:stretch>
                    <a:fillRect b="-266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00DFDFE5-D959-4086-A148-2C68A22DACA3}"/>
                    </a:ext>
                  </a:extLst>
                </p:cNvPr>
                <p:cNvSpPr txBox="1"/>
                <p:nvPr/>
              </p:nvSpPr>
              <p:spPr>
                <a:xfrm>
                  <a:off x="3091497" y="2965827"/>
                  <a:ext cx="1397819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altLang="ko-KR" sz="240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2400" i="1" dirty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</m:d>
                          </m:e>
                          <m:sub>
                            <m:r>
                              <a:rPr lang="en-US" altLang="ko-KR" sz="2400" b="0" i="1" dirty="0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  <m:r>
                          <a:rPr lang="en-US" altLang="ko-KR" sz="2400" b="0" i="1" dirty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ko-KR" sz="24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ko-KR" altLang="en-US" sz="2400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00DFDFE5-D959-4086-A148-2C68A22DACA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91497" y="2965827"/>
                  <a:ext cx="1397819" cy="461665"/>
                </a:xfrm>
                <a:prstGeom prst="rect">
                  <a:avLst/>
                </a:prstGeom>
                <a:blipFill>
                  <a:blip r:embed="rId3"/>
                  <a:stretch>
                    <a:fillRect b="-266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4ED7EFDF-07D7-4DC6-AF2A-A8DDCAE2548A}"/>
                    </a:ext>
                  </a:extLst>
                </p:cNvPr>
                <p:cNvSpPr txBox="1"/>
                <p:nvPr/>
              </p:nvSpPr>
              <p:spPr>
                <a:xfrm>
                  <a:off x="5119238" y="3229473"/>
                  <a:ext cx="1227323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altLang="ko-KR" sz="24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2400" b="0" i="1" dirty="0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  <m:d>
                                  <m:dPr>
                                    <m:ctrlPr>
                                      <a:rPr lang="en-US" altLang="ko-KR" sz="24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R" sz="2400" b="0" i="1" dirty="0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e>
                            </m:d>
                          </m:e>
                          <m:sub>
                            <m:r>
                              <a:rPr lang="en-US" altLang="ko-KR" sz="2400" b="0" i="1" dirty="0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</m:oMath>
                    </m:oMathPara>
                  </a14:m>
                  <a:endParaRPr lang="ko-KR" altLang="en-US" sz="2400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4ED7EFDF-07D7-4DC6-AF2A-A8DDCAE254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19238" y="3229473"/>
                  <a:ext cx="1227323" cy="461665"/>
                </a:xfrm>
                <a:prstGeom prst="rect">
                  <a:avLst/>
                </a:prstGeom>
                <a:blipFill>
                  <a:blip r:embed="rId4"/>
                  <a:stretch>
                    <a:fillRect b="-131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B818E5C4-5050-4151-B42D-12502F3EBD0A}"/>
                    </a:ext>
                  </a:extLst>
                </p:cNvPr>
                <p:cNvSpPr txBox="1"/>
                <p:nvPr/>
              </p:nvSpPr>
              <p:spPr>
                <a:xfrm>
                  <a:off x="1572031" y="5401480"/>
                  <a:ext cx="812915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altLang="ko-KR" sz="24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2400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  <m:sub>
                            <m:r>
                              <a:rPr lang="en-US" altLang="ko-KR" sz="2400" b="0" i="1" dirty="0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</m:oMath>
                    </m:oMathPara>
                  </a14:m>
                  <a:endParaRPr lang="ko-KR" altLang="en-US" sz="2400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B818E5C4-5050-4151-B42D-12502F3EBD0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72031" y="5401480"/>
                  <a:ext cx="812915" cy="461665"/>
                </a:xfrm>
                <a:prstGeom prst="rect">
                  <a:avLst/>
                </a:prstGeom>
                <a:blipFill>
                  <a:blip r:embed="rId5"/>
                  <a:stretch>
                    <a:fillRect b="-131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" name="직선 화살표 연결선 12">
              <a:extLst>
                <a:ext uri="{FF2B5EF4-FFF2-40B4-BE49-F238E27FC236}">
                  <a16:creationId xmlns:a16="http://schemas.microsoft.com/office/drawing/2014/main" id="{400F277A-27A5-49C1-BAF2-FF715B382A31}"/>
                </a:ext>
              </a:extLst>
            </p:cNvPr>
            <p:cNvCxnSpPr>
              <a:cxnSpLocks/>
            </p:cNvCxnSpPr>
            <p:nvPr/>
          </p:nvCxnSpPr>
          <p:spPr>
            <a:xfrm>
              <a:off x="2438543" y="5633608"/>
              <a:ext cx="2656516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ED8484F0-3D02-423A-B32F-0AFA65751FD5}"/>
                    </a:ext>
                  </a:extLst>
                </p:cNvPr>
                <p:cNvSpPr txBox="1"/>
                <p:nvPr/>
              </p:nvSpPr>
              <p:spPr>
                <a:xfrm>
                  <a:off x="3375613" y="5639007"/>
                  <a:ext cx="829586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altLang="ko-KR" sz="240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2400" i="1" dirty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</m:d>
                          </m:e>
                          <m:sub>
                            <m:r>
                              <a:rPr lang="en-US" altLang="ko-KR" sz="2400" b="0" i="1" dirty="0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</m:oMath>
                    </m:oMathPara>
                  </a14:m>
                  <a:endParaRPr lang="ko-KR" altLang="en-US" sz="240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ED8484F0-3D02-423A-B32F-0AFA65751FD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75613" y="5639007"/>
                  <a:ext cx="829586" cy="461665"/>
                </a:xfrm>
                <a:prstGeom prst="rect">
                  <a:avLst/>
                </a:prstGeom>
                <a:blipFill>
                  <a:blip r:embed="rId6"/>
                  <a:stretch>
                    <a:fillRect b="-131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BA6B4387-9E1E-4DE4-9576-15CE5813B258}"/>
                    </a:ext>
                  </a:extLst>
                </p:cNvPr>
                <p:cNvSpPr txBox="1"/>
                <p:nvPr/>
              </p:nvSpPr>
              <p:spPr>
                <a:xfrm>
                  <a:off x="5107027" y="5401480"/>
                  <a:ext cx="1257844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altLang="ko-KR" sz="24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2400" b="0" i="1" dirty="0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  <m:d>
                                  <m:dPr>
                                    <m:ctrlPr>
                                      <a:rPr lang="en-US" altLang="ko-KR" sz="24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R" sz="2400" i="1" dirty="0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e>
                            </m:d>
                          </m:e>
                          <m:sub>
                            <m:r>
                              <a:rPr lang="en-US" altLang="ko-KR" sz="2400" b="0" i="1" dirty="0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</m:oMath>
                    </m:oMathPara>
                  </a14:m>
                  <a:endParaRPr lang="ko-KR" altLang="en-US" sz="2400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BA6B4387-9E1E-4DE4-9576-15CE5813B25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07027" y="5401480"/>
                  <a:ext cx="1257844" cy="461665"/>
                </a:xfrm>
                <a:prstGeom prst="rect">
                  <a:avLst/>
                </a:prstGeom>
                <a:blipFill>
                  <a:blip r:embed="rId7"/>
                  <a:stretch>
                    <a:fillRect b="-131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670DF546-A457-493E-8ACA-C670DD9827EA}"/>
                    </a:ext>
                  </a:extLst>
                </p:cNvPr>
                <p:cNvSpPr txBox="1"/>
                <p:nvPr/>
              </p:nvSpPr>
              <p:spPr>
                <a:xfrm>
                  <a:off x="1183026" y="4298168"/>
                  <a:ext cx="757964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p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oMath>
                    </m:oMathPara>
                  </a14:m>
                  <a:endParaRPr lang="ko-KR" altLang="en-US" sz="240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670DF546-A457-493E-8ACA-C670DD9827E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83026" y="4298168"/>
                  <a:ext cx="757964" cy="461665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6DC6902A-2FCA-4925-9089-CB658CD79D04}"/>
                    </a:ext>
                  </a:extLst>
                </p:cNvPr>
                <p:cNvSpPr txBox="1"/>
                <p:nvPr/>
              </p:nvSpPr>
              <p:spPr>
                <a:xfrm>
                  <a:off x="5747435" y="4298168"/>
                  <a:ext cx="451855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oMath>
                    </m:oMathPara>
                  </a14:m>
                  <a:endParaRPr lang="ko-KR" altLang="en-US" sz="2400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6DC6902A-2FCA-4925-9089-CB658CD79D0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47435" y="4298168"/>
                  <a:ext cx="451855" cy="461665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내용 개체 틀 2">
                <a:extLst>
                  <a:ext uri="{FF2B5EF4-FFF2-40B4-BE49-F238E27FC236}">
                    <a16:creationId xmlns:a16="http://schemas.microsoft.com/office/drawing/2014/main" id="{714C6005-B817-431C-AFDB-7E21B9563BB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879904" y="1375988"/>
                <a:ext cx="5257797" cy="4545841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50000"/>
                  </a:lnSpc>
                </a:pPr>
                <a:r>
                  <a:rPr lang="en-US" altLang="ko-KR" dirty="0"/>
                  <a:t>It is almost always better to have an orthonormal basis.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dirty="0"/>
                  <a:t>When can a square matrix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altLang="ko-KR" dirty="0"/>
                  <a:t> be decomposed like this:</a:t>
                </a:r>
              </a:p>
              <a:p>
                <a:pPr>
                  <a:lnSpc>
                    <a:spcPct val="150000"/>
                  </a:lnSpc>
                </a:pPr>
                <a:endParaRPr lang="en-US" altLang="ko-KR" dirty="0"/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ko-KR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3600" b="0" i="1" smtClean="0">
                          <a:latin typeface="Cambria Math" panose="02040503050406030204" pitchFamily="18" charset="0"/>
                        </a:rPr>
                        <m:t>𝑃𝐷</m:t>
                      </m:r>
                      <m:sSup>
                        <m:sSupPr>
                          <m:ctrlPr>
                            <a:rPr lang="en-US" altLang="ko-KR" sz="3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36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p>
                          <m:r>
                            <a:rPr lang="en-US" altLang="ko-KR" sz="3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altLang="ko-KR" sz="3600" dirty="0"/>
              </a:p>
            </p:txBody>
          </p:sp>
        </mc:Choice>
        <mc:Fallback xmlns="">
          <p:sp>
            <p:nvSpPr>
              <p:cNvPr id="19" name="내용 개체 틀 2">
                <a:extLst>
                  <a:ext uri="{FF2B5EF4-FFF2-40B4-BE49-F238E27FC236}">
                    <a16:creationId xmlns:a16="http://schemas.microsoft.com/office/drawing/2014/main" id="{714C6005-B817-431C-AFDB-7E21B9563B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9904" y="1375988"/>
                <a:ext cx="5257797" cy="4545841"/>
              </a:xfrm>
              <a:prstGeom prst="rect">
                <a:avLst/>
              </a:prstGeom>
              <a:blipFill>
                <a:blip r:embed="rId10"/>
                <a:stretch>
                  <a:fillRect l="-2088" r="-174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2799980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F0A05A-6703-4506-B101-4477A575AA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The Orthogonal Diagonalization Problem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20C7E20E-6602-4973-AF56-B59478AE22B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ko-KR" dirty="0"/>
                  <a:t>[Def] For a square matrix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altLang="ko-KR" dirty="0"/>
                  <a:t>, if there exists an </a:t>
                </a:r>
                <a:r>
                  <a:rPr lang="en-US" altLang="ko-KR" i="1" dirty="0"/>
                  <a:t>orthogonal</a:t>
                </a:r>
                <a:r>
                  <a:rPr lang="en-US" altLang="ko-KR" dirty="0"/>
                  <a:t> matrix </a:t>
                </a:r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altLang="ko-KR" dirty="0"/>
                  <a:t> such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ko-KR" i="1" dirty="0">
                        <a:latin typeface="Cambria Math" panose="02040503050406030204" pitchFamily="18" charset="0"/>
                      </a:rPr>
                      <m:t>𝐴𝑃</m:t>
                    </m:r>
                  </m:oMath>
                </a14:m>
                <a:r>
                  <a:rPr lang="en-US" altLang="ko-KR" dirty="0"/>
                  <a:t> is </a:t>
                </a:r>
                <a:r>
                  <a:rPr lang="en-US" altLang="ko-KR" i="1" dirty="0"/>
                  <a:t>diagonal</a:t>
                </a:r>
                <a:r>
                  <a:rPr lang="en-US" altLang="ko-KR" dirty="0"/>
                  <a:t>, then </a:t>
                </a:r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altLang="ko-KR" dirty="0"/>
                  <a:t> is said to be </a:t>
                </a:r>
                <a:r>
                  <a:rPr lang="en-US" altLang="ko-KR" b="1" dirty="0"/>
                  <a:t>orthogonally diagonalizable</a:t>
                </a:r>
                <a:r>
                  <a:rPr lang="en-US" altLang="ko-KR" dirty="0"/>
                  <a:t>, and </a:t>
                </a:r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altLang="ko-KR" dirty="0"/>
                  <a:t> is said is to orthogonally diagonalize </a:t>
                </a:r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altLang="ko-KR" dirty="0"/>
                  <a:t>.</a:t>
                </a:r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20C7E20E-6602-4973-AF56-B59478AE22B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53" t="-726" r="-47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09DCDE1-5928-4FE7-8170-8802D50ABF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835C7-4181-47F3-A53C-DB2A56D99C38}" type="slidenum">
              <a:rPr lang="en-CA" smtClean="0"/>
              <a:t>65</a:t>
            </a:fld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525E9261-1974-4FA6-AA3C-41B27952EA3A}"/>
                  </a:ext>
                </a:extLst>
              </p:cNvPr>
              <p:cNvSpPr/>
              <p:nvPr/>
            </p:nvSpPr>
            <p:spPr>
              <a:xfrm>
                <a:off x="7387276" y="3996248"/>
                <a:ext cx="2340064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ko-KR" sz="36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3600" i="1" smtClean="0">
                          <a:latin typeface="Cambria Math" panose="02040503050406030204" pitchFamily="18" charset="0"/>
                        </a:rPr>
                        <m:t>𝑃𝐷</m:t>
                      </m:r>
                      <m:sSup>
                        <m:sSupPr>
                          <m:ctrlPr>
                            <a:rPr lang="en-US" altLang="ko-KR" sz="3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36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p>
                          <m:r>
                            <a:rPr lang="en-US" altLang="ko-KR" sz="3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ko-KR" altLang="en-US" sz="3600" dirty="0"/>
              </a:p>
            </p:txBody>
          </p:sp>
        </mc:Choice>
        <mc:Fallback xmlns=""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525E9261-1974-4FA6-AA3C-41B27952EA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7276" y="3996248"/>
                <a:ext cx="2340064" cy="6463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8" name="그룹 27">
            <a:extLst>
              <a:ext uri="{FF2B5EF4-FFF2-40B4-BE49-F238E27FC236}">
                <a16:creationId xmlns:a16="http://schemas.microsoft.com/office/drawing/2014/main" id="{31275DCF-A559-45AF-AFE0-438CA60B63BF}"/>
              </a:ext>
            </a:extLst>
          </p:cNvPr>
          <p:cNvGrpSpPr/>
          <p:nvPr/>
        </p:nvGrpSpPr>
        <p:grpSpPr>
          <a:xfrm>
            <a:off x="742906" y="2987073"/>
            <a:ext cx="5181845" cy="3134845"/>
            <a:chOff x="1183026" y="2965827"/>
            <a:chExt cx="5181845" cy="3134845"/>
          </a:xfrm>
        </p:grpSpPr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DBDEDB54-EAE1-48B2-9905-32071BF41DED}"/>
                </a:ext>
              </a:extLst>
            </p:cNvPr>
            <p:cNvCxnSpPr>
              <a:cxnSpLocks/>
            </p:cNvCxnSpPr>
            <p:nvPr/>
          </p:nvCxnSpPr>
          <p:spPr>
            <a:xfrm>
              <a:off x="1946869" y="3812078"/>
              <a:ext cx="0" cy="143643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화살표 연결선 16">
              <a:extLst>
                <a:ext uri="{FF2B5EF4-FFF2-40B4-BE49-F238E27FC236}">
                  <a16:creationId xmlns:a16="http://schemas.microsoft.com/office/drawing/2014/main" id="{06D4755B-48AC-4492-9808-79CF5879B63F}"/>
                </a:ext>
              </a:extLst>
            </p:cNvPr>
            <p:cNvCxnSpPr/>
            <p:nvPr/>
          </p:nvCxnSpPr>
          <p:spPr>
            <a:xfrm>
              <a:off x="2465725" y="3492301"/>
              <a:ext cx="2602152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화살표 연결선 17">
              <a:extLst>
                <a:ext uri="{FF2B5EF4-FFF2-40B4-BE49-F238E27FC236}">
                  <a16:creationId xmlns:a16="http://schemas.microsoft.com/office/drawing/2014/main" id="{76F755EB-CB64-4D47-A51E-2454FDECE2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47435" y="3810613"/>
              <a:ext cx="0" cy="143936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15B7AD72-033C-4071-ABED-A8932AFCB51E}"/>
                    </a:ext>
                  </a:extLst>
                </p:cNvPr>
                <p:cNvSpPr txBox="1"/>
                <p:nvPr/>
              </p:nvSpPr>
              <p:spPr>
                <a:xfrm>
                  <a:off x="1576435" y="3245599"/>
                  <a:ext cx="782394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altLang="ko-KR" sz="24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2400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  <m:sub>
                            <m:r>
                              <a:rPr lang="en-US" altLang="ko-KR" sz="2400" b="0" i="1" dirty="0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</m:oMath>
                    </m:oMathPara>
                  </a14:m>
                  <a:endParaRPr lang="ko-KR" altLang="en-US" sz="2400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15B7AD72-033C-4071-ABED-A8932AFCB51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76435" y="3245599"/>
                  <a:ext cx="782394" cy="461665"/>
                </a:xfrm>
                <a:prstGeom prst="rect">
                  <a:avLst/>
                </a:prstGeom>
                <a:blipFill>
                  <a:blip r:embed="rId4"/>
                  <a:stretch>
                    <a:fillRect b="-131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E0654415-D447-4666-BFD3-E4988E6DE4E9}"/>
                    </a:ext>
                  </a:extLst>
                </p:cNvPr>
                <p:cNvSpPr txBox="1"/>
                <p:nvPr/>
              </p:nvSpPr>
              <p:spPr>
                <a:xfrm>
                  <a:off x="3091497" y="2965827"/>
                  <a:ext cx="1397819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altLang="ko-KR" sz="240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2400" i="1" dirty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</m:d>
                          </m:e>
                          <m:sub>
                            <m:r>
                              <a:rPr lang="en-US" altLang="ko-KR" sz="2400" b="0" i="1" dirty="0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  <m:r>
                          <a:rPr lang="en-US" altLang="ko-KR" sz="2400" b="0" i="1" dirty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ko-KR" sz="24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ko-KR" altLang="en-US" sz="2400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E0654415-D447-4666-BFD3-E4988E6DE4E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91497" y="2965827"/>
                  <a:ext cx="1397819" cy="461665"/>
                </a:xfrm>
                <a:prstGeom prst="rect">
                  <a:avLst/>
                </a:prstGeom>
                <a:blipFill>
                  <a:blip r:embed="rId5"/>
                  <a:stretch>
                    <a:fillRect b="-131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53B63FBE-13A3-4433-BAD3-9CB6A0F388A4}"/>
                    </a:ext>
                  </a:extLst>
                </p:cNvPr>
                <p:cNvSpPr txBox="1"/>
                <p:nvPr/>
              </p:nvSpPr>
              <p:spPr>
                <a:xfrm>
                  <a:off x="5119238" y="3229473"/>
                  <a:ext cx="1227323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altLang="ko-KR" sz="24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2400" b="0" i="1" dirty="0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  <m:d>
                                  <m:dPr>
                                    <m:ctrlPr>
                                      <a:rPr lang="en-US" altLang="ko-KR" sz="24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R" sz="2400" b="0" i="1" dirty="0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e>
                            </m:d>
                          </m:e>
                          <m:sub>
                            <m:r>
                              <a:rPr lang="en-US" altLang="ko-KR" sz="2400" b="0" i="1" dirty="0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</m:oMath>
                    </m:oMathPara>
                  </a14:m>
                  <a:endParaRPr lang="ko-KR" altLang="en-US" sz="2400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53B63FBE-13A3-4433-BAD3-9CB6A0F388A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19238" y="3229473"/>
                  <a:ext cx="1227323" cy="461665"/>
                </a:xfrm>
                <a:prstGeom prst="rect">
                  <a:avLst/>
                </a:prstGeom>
                <a:blipFill>
                  <a:blip r:embed="rId6"/>
                  <a:stretch>
                    <a:fillRect b="-131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760597D7-7692-4690-94EF-824648429D02}"/>
                    </a:ext>
                  </a:extLst>
                </p:cNvPr>
                <p:cNvSpPr txBox="1"/>
                <p:nvPr/>
              </p:nvSpPr>
              <p:spPr>
                <a:xfrm>
                  <a:off x="1572031" y="5401480"/>
                  <a:ext cx="812915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altLang="ko-KR" sz="24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2400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  <m:sub>
                            <m:r>
                              <a:rPr lang="en-US" altLang="ko-KR" sz="2400" b="0" i="1" dirty="0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</m:oMath>
                    </m:oMathPara>
                  </a14:m>
                  <a:endParaRPr lang="ko-KR" altLang="en-US" sz="2400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760597D7-7692-4690-94EF-824648429D0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72031" y="5401480"/>
                  <a:ext cx="812915" cy="461665"/>
                </a:xfrm>
                <a:prstGeom prst="rect">
                  <a:avLst/>
                </a:prstGeom>
                <a:blipFill>
                  <a:blip r:embed="rId7"/>
                  <a:stretch>
                    <a:fillRect b="-133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3" name="직선 화살표 연결선 22">
              <a:extLst>
                <a:ext uri="{FF2B5EF4-FFF2-40B4-BE49-F238E27FC236}">
                  <a16:creationId xmlns:a16="http://schemas.microsoft.com/office/drawing/2014/main" id="{E7876195-9637-4D83-863A-B999A04CC33A}"/>
                </a:ext>
              </a:extLst>
            </p:cNvPr>
            <p:cNvCxnSpPr>
              <a:cxnSpLocks/>
            </p:cNvCxnSpPr>
            <p:nvPr/>
          </p:nvCxnSpPr>
          <p:spPr>
            <a:xfrm>
              <a:off x="2438543" y="5633608"/>
              <a:ext cx="2656516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90A002F8-28F7-4595-B5B9-E294FD51CFF7}"/>
                    </a:ext>
                  </a:extLst>
                </p:cNvPr>
                <p:cNvSpPr txBox="1"/>
                <p:nvPr/>
              </p:nvSpPr>
              <p:spPr>
                <a:xfrm>
                  <a:off x="3375613" y="5639007"/>
                  <a:ext cx="829586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altLang="ko-KR" sz="240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2400" i="1" dirty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</m:d>
                          </m:e>
                          <m:sub>
                            <m:r>
                              <a:rPr lang="en-US" altLang="ko-KR" sz="2400" b="0" i="1" dirty="0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</m:oMath>
                    </m:oMathPara>
                  </a14:m>
                  <a:endParaRPr lang="ko-KR" altLang="en-US" sz="2400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90A002F8-28F7-4595-B5B9-E294FD51CFF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75613" y="5639007"/>
                  <a:ext cx="829586" cy="461665"/>
                </a:xfrm>
                <a:prstGeom prst="rect">
                  <a:avLst/>
                </a:prstGeom>
                <a:blipFill>
                  <a:blip r:embed="rId8"/>
                  <a:stretch>
                    <a:fillRect b="-133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3F7B6530-75C8-4780-B703-9B9FEFB760EC}"/>
                    </a:ext>
                  </a:extLst>
                </p:cNvPr>
                <p:cNvSpPr txBox="1"/>
                <p:nvPr/>
              </p:nvSpPr>
              <p:spPr>
                <a:xfrm>
                  <a:off x="5107027" y="5401480"/>
                  <a:ext cx="1257844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altLang="ko-KR" sz="24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2400" b="0" i="1" dirty="0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  <m:d>
                                  <m:dPr>
                                    <m:ctrlPr>
                                      <a:rPr lang="en-US" altLang="ko-KR" sz="24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R" sz="2400" i="1" dirty="0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e>
                            </m:d>
                          </m:e>
                          <m:sub>
                            <m:r>
                              <a:rPr lang="en-US" altLang="ko-KR" sz="2400" b="0" i="1" dirty="0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</m:oMath>
                    </m:oMathPara>
                  </a14:m>
                  <a:endParaRPr lang="ko-KR" altLang="en-US" sz="2400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3F7B6530-75C8-4780-B703-9B9FEFB760E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07027" y="5401480"/>
                  <a:ext cx="1257844" cy="461665"/>
                </a:xfrm>
                <a:prstGeom prst="rect">
                  <a:avLst/>
                </a:prstGeom>
                <a:blipFill>
                  <a:blip r:embed="rId9"/>
                  <a:stretch>
                    <a:fillRect b="-133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4196C4DA-DCAD-4A52-AE4B-40FCE64471F1}"/>
                    </a:ext>
                  </a:extLst>
                </p:cNvPr>
                <p:cNvSpPr txBox="1"/>
                <p:nvPr/>
              </p:nvSpPr>
              <p:spPr>
                <a:xfrm>
                  <a:off x="1183026" y="4298168"/>
                  <a:ext cx="609269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p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oMath>
                    </m:oMathPara>
                  </a14:m>
                  <a:endParaRPr lang="ko-KR" altLang="en-US" sz="2400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4196C4DA-DCAD-4A52-AE4B-40FCE64471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83026" y="4298168"/>
                  <a:ext cx="609269" cy="461665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B2E288A3-A81A-4373-8F90-4201BAF835F8}"/>
                    </a:ext>
                  </a:extLst>
                </p:cNvPr>
                <p:cNvSpPr txBox="1"/>
                <p:nvPr/>
              </p:nvSpPr>
              <p:spPr>
                <a:xfrm>
                  <a:off x="5747435" y="4298168"/>
                  <a:ext cx="451855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oMath>
                    </m:oMathPara>
                  </a14:m>
                  <a:endParaRPr lang="ko-KR" altLang="en-US" sz="2400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B2E288A3-A81A-4373-8F90-4201BAF835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47435" y="4298168"/>
                  <a:ext cx="451855" cy="461665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B0C355FA-E5F3-4AAD-9329-DB03FE018E20}"/>
              </a:ext>
            </a:extLst>
          </p:cNvPr>
          <p:cNvSpPr txBox="1"/>
          <p:nvPr/>
        </p:nvSpPr>
        <p:spPr>
          <a:xfrm>
            <a:off x="5974806" y="5333276"/>
            <a:ext cx="283572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/>
              <a:t>Column vectors are eigenvectors.</a:t>
            </a: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46D92174-68D5-4245-8EDD-09CD776ED9FC}"/>
              </a:ext>
            </a:extLst>
          </p:cNvPr>
          <p:cNvCxnSpPr>
            <a:cxnSpLocks/>
          </p:cNvCxnSpPr>
          <p:nvPr/>
        </p:nvCxnSpPr>
        <p:spPr>
          <a:xfrm flipV="1">
            <a:off x="8491214" y="4676796"/>
            <a:ext cx="0" cy="541428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E9FFBE5E-6FC9-466A-8EC6-90C0F797A639}"/>
              </a:ext>
            </a:extLst>
          </p:cNvPr>
          <p:cNvCxnSpPr>
            <a:cxnSpLocks/>
          </p:cNvCxnSpPr>
          <p:nvPr/>
        </p:nvCxnSpPr>
        <p:spPr>
          <a:xfrm flipV="1">
            <a:off x="8894354" y="4676796"/>
            <a:ext cx="0" cy="541428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012067B8-084F-44B8-992E-D88A3EFF723B}"/>
              </a:ext>
            </a:extLst>
          </p:cNvPr>
          <p:cNvSpPr txBox="1"/>
          <p:nvPr/>
        </p:nvSpPr>
        <p:spPr>
          <a:xfrm>
            <a:off x="8642450" y="5333276"/>
            <a:ext cx="316485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/>
              <a:t>Diagonal terms are eigenvalues.</a:t>
            </a:r>
          </a:p>
        </p:txBody>
      </p:sp>
    </p:spTree>
    <p:extLst>
      <p:ext uri="{BB962C8B-B14F-4D97-AF65-F5344CB8AC3E}">
        <p14:creationId xmlns:p14="http://schemas.microsoft.com/office/powerpoint/2010/main" val="128952168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ABC8FD-53B2-4EBC-A968-190298BFEA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Orthogonal diagonalizability of matrices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9DEA232B-8866-4D27-A632-CF697A1DC46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ko-KR" dirty="0"/>
                  <a:t>[</a:t>
                </a:r>
                <a:r>
                  <a:rPr lang="en-US" altLang="ko-KR" dirty="0" err="1"/>
                  <a:t>Thm</a:t>
                </a:r>
                <a:r>
                  <a:rPr lang="en-US" altLang="ko-KR" dirty="0"/>
                  <a:t>] An </a:t>
                </a:r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ko-KR" i="1" dirty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altLang="ko-KR" i="1" dirty="0" err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ko-KR" dirty="0"/>
                  <a:t> matrix </a:t>
                </a:r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altLang="ko-KR" dirty="0"/>
                  <a:t> is orthogonally diagonalizable.</a:t>
                </a:r>
                <a:br>
                  <a:rPr lang="en-US" altLang="ko-KR" dirty="0"/>
                </a:br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 panose="02040503050406030204" pitchFamily="18" charset="0"/>
                      </a:rPr>
                      <m:t>⇔</m:t>
                    </m:r>
                  </m:oMath>
                </a14:m>
                <a:r>
                  <a:rPr lang="en-US" altLang="ko-KR" dirty="0"/>
                  <a:t> There exists an orthonormal set of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ko-KR" dirty="0"/>
                  <a:t> eigenvectors of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altLang="ko-KR" dirty="0"/>
                  <a:t>.</a:t>
                </a:r>
                <a:br>
                  <a:rPr lang="en-US" altLang="ko-KR" dirty="0"/>
                </a:br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 panose="02040503050406030204" pitchFamily="18" charset="0"/>
                      </a:rPr>
                      <m:t>⇔</m:t>
                    </m:r>
                  </m:oMath>
                </a14:m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altLang="ko-KR" dirty="0"/>
                  <a:t> is symmetric.</a:t>
                </a:r>
              </a:p>
              <a:p>
                <a:endParaRPr lang="en-US" altLang="ko-KR" dirty="0"/>
              </a:p>
              <a:p>
                <a:r>
                  <a:rPr lang="en-US" altLang="ko-KR" dirty="0"/>
                  <a:t>[</a:t>
                </a:r>
                <a:r>
                  <a:rPr lang="en-US" altLang="ko-KR" dirty="0" err="1"/>
                  <a:t>Thm</a:t>
                </a:r>
                <a:r>
                  <a:rPr lang="en-US" altLang="ko-KR" dirty="0"/>
                  <a:t>] If a square matrix </a:t>
                </a:r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altLang="ko-KR" dirty="0"/>
                  <a:t> is symmetric, then eigenvectors from different eigenspaces are orthogonal.</a:t>
                </a:r>
              </a:p>
              <a:p>
                <a:endParaRPr lang="en-US" altLang="ko-KR" dirty="0"/>
              </a:p>
              <a:p>
                <a:r>
                  <a:rPr lang="en-US" altLang="ko-KR" dirty="0" err="1"/>
                  <a:t>Rmk</a:t>
                </a:r>
                <a:r>
                  <a:rPr lang="en-US" altLang="ko-KR" dirty="0"/>
                  <a:t>. For any square matrix, eigenvectors from </a:t>
                </a:r>
                <a:r>
                  <a:rPr lang="en-US" altLang="ko-KR" i="1" dirty="0"/>
                  <a:t>different eigenspaces</a:t>
                </a:r>
                <a:r>
                  <a:rPr lang="en-US" altLang="ko-KR" dirty="0"/>
                  <a:t> are </a:t>
                </a:r>
                <a:r>
                  <a:rPr lang="en-US" altLang="ko-KR" i="1" dirty="0"/>
                  <a:t>linearly independent</a:t>
                </a:r>
                <a:r>
                  <a:rPr lang="en-US" altLang="ko-KR" dirty="0"/>
                  <a:t>.</a:t>
                </a:r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9DEA232B-8866-4D27-A632-CF697A1DC4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53" t="-7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6B3FE52-D997-4ED7-9253-1B604C17B4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835C7-4181-47F3-A53C-DB2A56D99C38}" type="slidenum">
              <a:rPr lang="en-CA" smtClean="0"/>
              <a:t>66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1896319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B01F45-5C5A-4CFE-BCAD-4C03FE884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Spectral decomposition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071CD510-5AF5-4007-A825-4EC885758CF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92963" y="1136342"/>
                <a:ext cx="11514338" cy="644921"/>
              </a:xfrm>
            </p:spPr>
            <p:txBody>
              <a:bodyPr/>
              <a:lstStyle/>
              <a:p>
                <a:r>
                  <a:rPr lang="en-US" altLang="ko-KR" dirty="0"/>
                  <a:t>If a matrix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altLang="ko-KR" dirty="0"/>
                  <a:t> is orthogonally diagonalizable, then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071CD510-5AF5-4007-A825-4EC885758CF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92963" y="1136342"/>
                <a:ext cx="11514338" cy="644921"/>
              </a:xfrm>
              <a:blipFill>
                <a:blip r:embed="rId2"/>
                <a:stretch>
                  <a:fillRect l="-953" t="-5660" b="-1037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E09A8A3-BE58-45E3-89E9-F710031DE2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835C7-4181-47F3-A53C-DB2A56D99C38}" type="slidenum">
              <a:rPr lang="en-CA" smtClean="0"/>
              <a:t>67</a:t>
            </a:fld>
            <a:endParaRPr lang="en-CA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519448C-C55B-4E23-9C19-6D1ED304FA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2939" y="2773477"/>
            <a:ext cx="7292506" cy="181714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5ACDCAA-8047-44A1-967B-CBC0FCEA5C0A}"/>
                  </a:ext>
                </a:extLst>
              </p:cNvPr>
              <p:cNvSpPr txBox="1"/>
              <p:nvPr/>
            </p:nvSpPr>
            <p:spPr>
              <a:xfrm>
                <a:off x="939800" y="1981993"/>
                <a:ext cx="8661400" cy="6449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ko-KR" sz="3200" b="0" i="1" smtClean="0">
                          <a:latin typeface="Cambria Math" panose="02040503050406030204" pitchFamily="18" charset="0"/>
                        </a:rPr>
                        <m:t>=  </m:t>
                      </m:r>
                      <m:r>
                        <a:rPr lang="en-US" altLang="ko-KR" sz="32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altLang="ko-KR" sz="3200" i="1">
                          <a:latin typeface="Cambria Math" panose="02040503050406030204" pitchFamily="18" charset="0"/>
                        </a:rPr>
                        <m:t>     </m:t>
                      </m:r>
                      <m:r>
                        <a:rPr lang="en-US" altLang="ko-KR" sz="32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altLang="ko-KR" sz="3200" i="1">
                          <a:latin typeface="Cambria Math" panose="02040503050406030204" pitchFamily="18" charset="0"/>
                        </a:rPr>
                        <m:t>     </m:t>
                      </m:r>
                      <m:sSup>
                        <m:sSupPr>
                          <m:ctrlP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p>
                          <m: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ko-KR" altLang="en-US" sz="32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5ACDCAA-8047-44A1-967B-CBC0FCEA5C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9800" y="1981993"/>
                <a:ext cx="8661400" cy="6449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7C94FCA-1D2A-4FF0-94A6-8E32E9926B7F}"/>
                  </a:ext>
                </a:extLst>
              </p:cNvPr>
              <p:cNvSpPr txBox="1"/>
              <p:nvPr/>
            </p:nvSpPr>
            <p:spPr>
              <a:xfrm>
                <a:off x="1181100" y="4745429"/>
                <a:ext cx="6324600" cy="5909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Sup>
                        <m:sSubSupPr>
                          <m:ctrlP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en-US" altLang="ko-KR" sz="3200" b="0" i="1" smtClean="0"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altLang="ko-KR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n-US" altLang="ko-KR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Sup>
                        <m:sSubSupPr>
                          <m:ctrlPr>
                            <a:rPr lang="en-US" altLang="ko-KR" sz="32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32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US" altLang="ko-KR" sz="32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</m:oMath>
                  </m:oMathPara>
                </a14:m>
                <a:endParaRPr lang="ko-KR" altLang="en-US" sz="32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7C94FCA-1D2A-4FF0-94A6-8E32E9926B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1100" y="4745429"/>
                <a:ext cx="6324600" cy="5909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C4FACECE-ACD9-42AE-A150-94CBEEE0A26C}"/>
              </a:ext>
            </a:extLst>
          </p:cNvPr>
          <p:cNvSpPr txBox="1">
            <a:spLocks/>
          </p:cNvSpPr>
          <p:nvPr/>
        </p:nvSpPr>
        <p:spPr>
          <a:xfrm>
            <a:off x="292963" y="5721658"/>
            <a:ext cx="11514338" cy="6449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which is called a spectral decomposition (or an </a:t>
            </a:r>
            <a:r>
              <a:rPr lang="en-US" altLang="ko-KR" b="1" dirty="0"/>
              <a:t>e</a:t>
            </a:r>
            <a:r>
              <a:rPr lang="en-US" altLang="ko-KR" dirty="0"/>
              <a:t>igen</a:t>
            </a:r>
            <a:r>
              <a:rPr lang="en-US" altLang="ko-KR" b="1" dirty="0"/>
              <a:t>v</a:t>
            </a:r>
            <a:r>
              <a:rPr lang="en-US" altLang="ko-KR" dirty="0"/>
              <a:t>alue </a:t>
            </a:r>
            <a:r>
              <a:rPr lang="en-US" altLang="ko-KR" b="1" dirty="0"/>
              <a:t>d</a:t>
            </a:r>
            <a:r>
              <a:rPr lang="en-US" altLang="ko-KR" dirty="0"/>
              <a:t>ecomposition).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6074042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17C442-EAA6-47A0-B484-B40339413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Geometric interpretation of EVD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6A12233-5227-4E41-A162-401519A96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835C7-4181-47F3-A53C-DB2A56D99C38}" type="slidenum">
              <a:rPr lang="en-CA" smtClean="0"/>
              <a:t>68</a:t>
            </a:fld>
            <a:endParaRPr lang="en-CA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DF77D32-425C-4BE8-85A4-0D1138F408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456" y="1428750"/>
            <a:ext cx="5334000" cy="40005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86B7F79A-E67C-4E0E-A27B-BB7A519317CE}"/>
              </a:ext>
            </a:extLst>
          </p:cNvPr>
          <p:cNvSpPr/>
          <p:nvPr/>
        </p:nvSpPr>
        <p:spPr>
          <a:xfrm>
            <a:off x="290456" y="5928596"/>
            <a:ext cx="67743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/>
              <a:t>lab: </a:t>
            </a:r>
            <a:r>
              <a:rPr lang="ko-KR" altLang="en-US" sz="2400" dirty="0" err="1"/>
              <a:t>example_geometric_interpretation_of_EVD</a:t>
            </a:r>
            <a:r>
              <a:rPr lang="en-US" altLang="ko-KR" sz="2400" dirty="0"/>
              <a:t>.m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229BDB2-28FF-4FFF-B9F1-C13D1092FE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0150" y="1626733"/>
            <a:ext cx="7062276" cy="2364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82310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C4E4FD-D139-476D-A83C-C993C5801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eigshow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254CB68-4B07-4126-86C1-7712251E30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79463" y="3340100"/>
            <a:ext cx="5227838" cy="2160814"/>
          </a:xfrm>
        </p:spPr>
        <p:txBody>
          <a:bodyPr>
            <a:normAutofit/>
          </a:bodyPr>
          <a:lstStyle/>
          <a:p>
            <a:r>
              <a:rPr lang="en-US" altLang="ko-KR" dirty="0"/>
              <a:t>lab: </a:t>
            </a:r>
            <a:r>
              <a:rPr lang="en-US" altLang="ko-KR" dirty="0" err="1"/>
              <a:t>eigshow.m</a:t>
            </a: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B280343-AF3B-4084-8AC9-4901F94A27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835C7-4181-47F3-A53C-DB2A56D99C38}" type="slidenum">
              <a:rPr lang="en-CA" smtClean="0"/>
              <a:t>69</a:t>
            </a:fld>
            <a:endParaRPr lang="en-CA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F5B5B4F-2E9F-4FFE-A43F-597EF7F1DD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700" y="990826"/>
            <a:ext cx="5842000" cy="4698548"/>
          </a:xfrm>
          <a:prstGeom prst="rect">
            <a:avLst/>
          </a:prstGeom>
        </p:spPr>
      </p:pic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1F00F1D7-3AFF-4E48-B2FD-B55D4F8C5ED3}"/>
              </a:ext>
            </a:extLst>
          </p:cNvPr>
          <p:cNvSpPr txBox="1">
            <a:spLocks/>
          </p:cNvSpPr>
          <p:nvPr/>
        </p:nvSpPr>
        <p:spPr>
          <a:xfrm>
            <a:off x="6579463" y="990826"/>
            <a:ext cx="5510937" cy="17088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Q. Equation of the ellipse?</a:t>
            </a:r>
          </a:p>
          <a:p>
            <a:r>
              <a:rPr lang="en-US" altLang="ko-KR" dirty="0"/>
              <a:t>Q.</a:t>
            </a:r>
            <a:r>
              <a:rPr lang="ko-KR" altLang="en-US" dirty="0"/>
              <a:t> </a:t>
            </a:r>
            <a:r>
              <a:rPr lang="en-US" altLang="ko-KR" dirty="0"/>
              <a:t>Direction of major/minor axes?</a:t>
            </a:r>
          </a:p>
        </p:txBody>
      </p:sp>
    </p:spTree>
    <p:extLst>
      <p:ext uri="{BB962C8B-B14F-4D97-AF65-F5344CB8AC3E}">
        <p14:creationId xmlns:p14="http://schemas.microsoft.com/office/powerpoint/2010/main" val="42052961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CF50765F-E883-445A-936B-FF56772217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728" y="1569492"/>
            <a:ext cx="5925371" cy="4444028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F297E983-222A-4685-A39C-2E10502EE7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Matrix as a linear transformation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714A856-43CF-4EE0-8104-38F9AE901B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835C7-4181-47F3-A53C-DB2A56D99C38}" type="slidenum">
              <a:rPr lang="en-CA" smtClean="0"/>
              <a:t>7</a:t>
            </a:fld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2F6407D-F11F-44AA-BF4D-0C121892CFC0}"/>
                  </a:ext>
                </a:extLst>
              </p:cNvPr>
              <p:cNvSpPr txBox="1"/>
              <p:nvPr/>
            </p:nvSpPr>
            <p:spPr>
              <a:xfrm>
                <a:off x="6096000" y="926473"/>
                <a:ext cx="5893597" cy="26108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800" dirty="0"/>
                  <a:t>In fact, we </a:t>
                </a:r>
                <a:r>
                  <a:rPr lang="en-US" altLang="ko-KR" sz="2800" i="1" dirty="0"/>
                  <a:t>do not need</a:t>
                </a:r>
                <a:r>
                  <a:rPr lang="en-US" altLang="ko-KR" sz="2800" dirty="0"/>
                  <a:t> a matrix.</a:t>
                </a:r>
              </a:p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800" dirty="0"/>
                  <a:t>All we need is the </a:t>
                </a:r>
                <a:r>
                  <a:rPr lang="en-US" altLang="ko-KR" sz="2800" i="1" dirty="0"/>
                  <a:t>images of basis vectors</a:t>
                </a:r>
                <a:r>
                  <a:rPr lang="en-US" altLang="ko-KR" sz="2800" dirty="0"/>
                  <a:t>.</a:t>
                </a:r>
              </a:p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800" dirty="0"/>
                  <a:t>Standard basis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8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800" i="1" dirty="0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ko-KR" sz="280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altLang="ko-KR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2F6407D-F11F-44AA-BF4D-0C121892CF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926473"/>
                <a:ext cx="5893597" cy="2610843"/>
              </a:xfrm>
              <a:prstGeom prst="rect">
                <a:avLst/>
              </a:prstGeom>
              <a:blipFill>
                <a:blip r:embed="rId3"/>
                <a:stretch>
                  <a:fillRect l="-1861" b="-58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그림 5">
            <a:extLst>
              <a:ext uri="{FF2B5EF4-FFF2-40B4-BE49-F238E27FC236}">
                <a16:creationId xmlns:a16="http://schemas.microsoft.com/office/drawing/2014/main" id="{71B3B251-800D-4727-A3F9-E735A02630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8624" y="3968689"/>
            <a:ext cx="3822251" cy="133199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FA6691E-E4D5-435C-8DAD-7D6E7CD4FA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55672" y="1212780"/>
            <a:ext cx="2425636" cy="1331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6681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>
            <a:extLst>
              <a:ext uri="{FF2B5EF4-FFF2-40B4-BE49-F238E27FC236}">
                <a16:creationId xmlns:a16="http://schemas.microsoft.com/office/drawing/2014/main" id="{085CE037-4687-4E4A-AD6C-3850EC5FF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Geometric interpretation of diagonalization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7839552-3403-4FF1-BCA5-C6B12225E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835C7-4181-47F3-A53C-DB2A56D99C38}" type="slidenum">
              <a:rPr lang="en-CA" smtClean="0"/>
              <a:t>70</a:t>
            </a:fld>
            <a:endParaRPr lang="en-CA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FFC5BE6-13B9-46DA-BA63-D1A478C7F2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602" y="929404"/>
            <a:ext cx="7904795" cy="5928596"/>
          </a:xfrm>
          <a:prstGeom prst="rect">
            <a:avLst/>
          </a:prstGeom>
        </p:spPr>
      </p:pic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4AA326DB-014A-45C6-8DA4-D3F567737C07}"/>
              </a:ext>
            </a:extLst>
          </p:cNvPr>
          <p:cNvSpPr txBox="1">
            <a:spLocks/>
          </p:cNvSpPr>
          <p:nvPr/>
        </p:nvSpPr>
        <p:spPr>
          <a:xfrm>
            <a:off x="149263" y="6298846"/>
            <a:ext cx="5227838" cy="480131"/>
          </a:xfrm>
          <a:prstGeom prst="rect">
            <a:avLst/>
          </a:prstGeom>
        </p:spPr>
        <p:txBody>
          <a:bodyPr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lab: </a:t>
            </a:r>
            <a:r>
              <a:rPr lang="en-US" altLang="ko-KR" dirty="0" err="1"/>
              <a:t>example_diagonalization.m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5162909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A6B289E3-BFA9-416A-9E01-AEA8F43C30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580266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3.4 Singular Value Decomposition</a:t>
            </a:r>
            <a:endParaRPr lang="ko-KR" altLang="en-US" dirty="0"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7002399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4840EE-898A-4640-8621-6F87AB749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Motivation of SVD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25B2D2E6-AD3E-4FC5-BDC6-4573D0F5CEE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ko-KR" dirty="0"/>
                  <a:t>Even if a square matrix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altLang="ko-KR" dirty="0"/>
                  <a:t> is not symmetric,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altLang="ko-KR" dirty="0"/>
                  <a:t> may be decomposed as</a:t>
                </a:r>
                <a:br>
                  <a:rPr lang="en-US" altLang="ko-KR" dirty="0"/>
                </a:b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𝑃𝐷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altLang="ko-KR" dirty="0"/>
                  <a:t> where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altLang="ko-KR" dirty="0"/>
                  <a:t> is not orthogonal.</a:t>
                </a:r>
              </a:p>
              <a:p>
                <a:r>
                  <a:rPr lang="en-US" altLang="ko-KR" dirty="0"/>
                  <a:t>However, an orthogonal matrix or an orthonormal basis is too good to abandon.</a:t>
                </a:r>
              </a:p>
              <a:p>
                <a:r>
                  <a:rPr lang="en-US" altLang="ko-KR" dirty="0"/>
                  <a:t>What do we have to throw away?</a:t>
                </a:r>
              </a:p>
              <a:p>
                <a:pPr lvl="1"/>
                <a:r>
                  <a:rPr lang="en-US" altLang="ko-KR" dirty="0"/>
                  <a:t>1)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𝑃𝐻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altLang="ko-KR" dirty="0"/>
                  <a:t> where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altLang="ko-KR" dirty="0"/>
                  <a:t> is orthogonal and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altLang="ko-KR" dirty="0"/>
                  <a:t> is upper-triangular. (</a:t>
                </a:r>
                <a:r>
                  <a:rPr lang="en-US" altLang="ko-KR" dirty="0" err="1"/>
                  <a:t>Hessenberg</a:t>
                </a:r>
                <a:r>
                  <a:rPr lang="en-US" altLang="ko-KR" dirty="0"/>
                  <a:t>, Schur)</a:t>
                </a:r>
              </a:p>
              <a:p>
                <a:pPr lvl="1"/>
                <a:r>
                  <a:rPr lang="en-US" altLang="ko-KR" dirty="0"/>
                  <a:t>2)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</a:rPr>
                      <m:t>Σ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altLang="ko-KR" dirty="0"/>
                  <a:t> where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US" altLang="ko-KR" dirty="0"/>
                  <a:t>,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altLang="ko-KR" dirty="0"/>
                  <a:t> are orthogonal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i="0" dirty="0" smtClean="0">
                        <a:latin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US" altLang="ko-KR" dirty="0"/>
                  <a:t> is diagonal. (SVD)</a:t>
                </a:r>
              </a:p>
              <a:p>
                <a:endParaRPr lang="en-US" altLang="ko-KR" dirty="0"/>
              </a:p>
              <a:p>
                <a:r>
                  <a:rPr lang="en-US" altLang="ko-KR" dirty="0"/>
                  <a:t>Can we even decompose a non-square matrix in the form of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𝑈</m:t>
                    </m:r>
                    <m:r>
                      <m:rPr>
                        <m:sty m:val="p"/>
                      </m:rPr>
                      <a:rPr lang="en-US" altLang="ko-KR">
                        <a:latin typeface="Cambria Math" panose="02040503050406030204" pitchFamily="18" charset="0"/>
                      </a:rPr>
                      <m:t>Σ</m:t>
                    </m:r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altLang="ko-KR" dirty="0"/>
                  <a:t>?</a:t>
                </a:r>
              </a:p>
              <a:p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25B2D2E6-AD3E-4FC5-BDC6-4573D0F5CE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53" t="-7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5E4C649-9E9A-42F2-98E2-24D2BCB47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835C7-4181-47F3-A53C-DB2A56D99C38}" type="slidenum">
              <a:rPr lang="en-CA" smtClean="0"/>
              <a:t>72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885624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27F937-8BED-4B39-89F3-EB194F693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Singular</a:t>
            </a:r>
            <a:r>
              <a:rPr lang="ko-KR" altLang="en-US" dirty="0"/>
              <a:t> </a:t>
            </a:r>
            <a:r>
              <a:rPr lang="en-US" altLang="ko-KR" dirty="0"/>
              <a:t>Value</a:t>
            </a:r>
            <a:r>
              <a:rPr lang="ko-KR" altLang="en-US" dirty="0"/>
              <a:t> </a:t>
            </a:r>
            <a:r>
              <a:rPr lang="en-US" altLang="ko-KR" dirty="0"/>
              <a:t>Decomposition;</a:t>
            </a:r>
            <a:r>
              <a:rPr lang="ko-KR" altLang="en-US" dirty="0"/>
              <a:t> </a:t>
            </a:r>
            <a:r>
              <a:rPr lang="en-US" altLang="ko-KR" dirty="0"/>
              <a:t>SVD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0F56938E-74E8-4827-8D2B-F915EA88E80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92963" y="1136341"/>
                <a:ext cx="11514338" cy="5585133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altLang="ko-KR" dirty="0"/>
                  <a:t>[</a:t>
                </a:r>
                <a:r>
                  <a:rPr lang="en-US" altLang="ko-KR" dirty="0" err="1"/>
                  <a:t>Thm</a:t>
                </a:r>
                <a:r>
                  <a:rPr lang="en-US" altLang="ko-KR" dirty="0"/>
                  <a:t>] If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altLang="ko-KR" dirty="0"/>
                  <a:t> is an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altLang="ko-KR" i="1" dirty="0" err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ko-KR" dirty="0"/>
                  <a:t> matrix of rank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ko-KR" dirty="0"/>
                  <a:t>, then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altLang="ko-KR" dirty="0"/>
                  <a:t> can be factored as</a:t>
                </a:r>
              </a:p>
              <a:p>
                <a:pPr marL="0" indent="0">
                  <a:buNone/>
                </a:pPr>
                <a:endParaRPr lang="en-US" altLang="ko-KR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dirty="0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ko-KR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i="1" dirty="0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m:rPr>
                          <m:sty m:val="p"/>
                        </m:rPr>
                        <a:rPr lang="en-US" altLang="ko-KR" i="0" dirty="0" smtClean="0">
                          <a:latin typeface="Cambria Math" panose="02040503050406030204" pitchFamily="18" charset="0"/>
                        </a:rPr>
                        <m:t>Σ</m:t>
                      </m:r>
                      <m:sSup>
                        <m:sSupPr>
                          <m:ctrlPr>
                            <a:rPr lang="en-US" altLang="ko-KR" i="1" dirty="0" err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ko-KR" i="1" dirty="0" err="1" smtClean="0"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sup>
                          <m:r>
                            <a:rPr lang="en-US" altLang="ko-KR" i="1" dirty="0" err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r>
                  <a:rPr lang="en-US" altLang="ko-KR" dirty="0"/>
                  <a:t>where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US" altLang="ko-KR" dirty="0"/>
                  <a:t> and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altLang="ko-KR" dirty="0"/>
                  <a:t> are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altLang="ko-KR" i="1" dirty="0" err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ko-KR" dirty="0"/>
                  <a:t> </a:t>
                </a:r>
                <a:r>
                  <a:rPr lang="en-US" altLang="ko-KR" i="1" dirty="0"/>
                  <a:t>orthogonal</a:t>
                </a:r>
                <a:r>
                  <a:rPr lang="en-US" altLang="ko-KR" dirty="0"/>
                  <a:t> matrices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i="0" dirty="0" smtClean="0">
                        <a:latin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US" altLang="ko-KR" dirty="0"/>
                  <a:t> is an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altLang="ko-KR" i="1" dirty="0" err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ko-KR" dirty="0"/>
                  <a:t> </a:t>
                </a:r>
                <a:r>
                  <a:rPr lang="en-US" altLang="ko-KR" i="1" dirty="0"/>
                  <a:t>diagonal</a:t>
                </a:r>
                <a:r>
                  <a:rPr lang="en-US" altLang="ko-KR" dirty="0"/>
                  <a:t> matrix whose main diagonal has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ko-KR" dirty="0"/>
                  <a:t> positive entries and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ko-KR" dirty="0"/>
                  <a:t> zeros.</a:t>
                </a:r>
              </a:p>
              <a:p>
                <a:endParaRPr lang="en-US" altLang="ko-KR" dirty="0"/>
              </a:p>
              <a:p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0F56938E-74E8-4827-8D2B-F915EA88E80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92963" y="1136341"/>
                <a:ext cx="11514338" cy="5585133"/>
              </a:xfrm>
              <a:blipFill>
                <a:blip r:embed="rId2"/>
                <a:stretch>
                  <a:fillRect l="-953" t="-98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73AE549-AEFD-4D24-AD45-2ED08CB3C3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835C7-4181-47F3-A53C-DB2A56D99C38}" type="slidenum">
              <a:rPr lang="en-CA" smtClean="0"/>
              <a:t>73</a:t>
            </a:fld>
            <a:endParaRPr lang="en-CA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A4619B5-3F99-48D4-A116-21E5AD511C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3942" y="2720417"/>
            <a:ext cx="7192379" cy="2667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61374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3984CB-4016-4642-848B-834363C2B7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Singular</a:t>
            </a:r>
            <a:r>
              <a:rPr lang="ko-KR" altLang="en-US" dirty="0"/>
              <a:t> </a:t>
            </a:r>
            <a:r>
              <a:rPr lang="en-US" altLang="ko-KR" dirty="0"/>
              <a:t>Value</a:t>
            </a:r>
            <a:r>
              <a:rPr lang="ko-KR" altLang="en-US" dirty="0"/>
              <a:t> </a:t>
            </a:r>
            <a:r>
              <a:rPr lang="en-US" altLang="ko-KR" dirty="0"/>
              <a:t>Decomposition;</a:t>
            </a:r>
            <a:r>
              <a:rPr lang="ko-KR" altLang="en-US" dirty="0"/>
              <a:t> </a:t>
            </a:r>
            <a:r>
              <a:rPr lang="en-US" altLang="ko-KR" dirty="0"/>
              <a:t>SVD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283CA0D-FFE5-470C-A807-9109CDB4D1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835C7-4181-47F3-A53C-DB2A56D99C38}" type="slidenum">
              <a:rPr lang="en-CA" smtClean="0"/>
              <a:t>74</a:t>
            </a:fld>
            <a:endParaRPr lang="en-CA"/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3AEFF764-D9D8-4513-B8AD-4FBC4F4BB78B}"/>
              </a:ext>
            </a:extLst>
          </p:cNvPr>
          <p:cNvCxnSpPr>
            <a:cxnSpLocks/>
          </p:cNvCxnSpPr>
          <p:nvPr/>
        </p:nvCxnSpPr>
        <p:spPr>
          <a:xfrm>
            <a:off x="4183300" y="2520886"/>
            <a:ext cx="0" cy="143643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DAFC78FC-AE16-4505-9FC8-01B450DF5915}"/>
              </a:ext>
            </a:extLst>
          </p:cNvPr>
          <p:cNvCxnSpPr/>
          <p:nvPr/>
        </p:nvCxnSpPr>
        <p:spPr>
          <a:xfrm>
            <a:off x="4702156" y="2177176"/>
            <a:ext cx="260215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ECE51A1C-8827-47B3-8E42-8DE18B5A7E41}"/>
              </a:ext>
            </a:extLst>
          </p:cNvPr>
          <p:cNvCxnSpPr>
            <a:cxnSpLocks/>
          </p:cNvCxnSpPr>
          <p:nvPr/>
        </p:nvCxnSpPr>
        <p:spPr>
          <a:xfrm flipV="1">
            <a:off x="7983866" y="2519421"/>
            <a:ext cx="0" cy="143936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E88107B-47F7-4ED0-85DD-A34FF9453533}"/>
                  </a:ext>
                </a:extLst>
              </p:cNvPr>
              <p:cNvSpPr txBox="1"/>
              <p:nvPr/>
            </p:nvSpPr>
            <p:spPr>
              <a:xfrm>
                <a:off x="3812866" y="1946344"/>
                <a:ext cx="78239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  <m:sub>
                          <m:r>
                            <a:rPr lang="en-US" altLang="ko-KR" sz="2400" b="0" i="1" dirty="0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E88107B-47F7-4ED0-85DD-A34FF94535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2866" y="1946344"/>
                <a:ext cx="782394" cy="461665"/>
              </a:xfrm>
              <a:prstGeom prst="rect">
                <a:avLst/>
              </a:prstGeom>
              <a:blipFill>
                <a:blip r:embed="rId2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69417E7-8E84-4CC4-B031-7686093161CC}"/>
                  </a:ext>
                </a:extLst>
              </p:cNvPr>
              <p:cNvSpPr txBox="1"/>
              <p:nvPr/>
            </p:nvSpPr>
            <p:spPr>
              <a:xfrm>
                <a:off x="5304323" y="1639251"/>
                <a:ext cx="139781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sz="240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 dirty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d>
                        </m:e>
                        <m:sub>
                          <m:r>
                            <a:rPr lang="en-US" altLang="ko-KR" sz="2400" b="0" i="1" dirty="0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r>
                        <a:rPr lang="en-US" altLang="ko-KR" sz="24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69417E7-8E84-4CC4-B031-7686093161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4323" y="1639251"/>
                <a:ext cx="1397819" cy="461665"/>
              </a:xfrm>
              <a:prstGeom prst="rect">
                <a:avLst/>
              </a:prstGeom>
              <a:blipFill>
                <a:blip r:embed="rId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E7FDDD8-BAA4-4403-971D-FBC827E87CE5}"/>
                  </a:ext>
                </a:extLst>
              </p:cNvPr>
              <p:cNvSpPr txBox="1"/>
              <p:nvPr/>
            </p:nvSpPr>
            <p:spPr>
              <a:xfrm>
                <a:off x="7355669" y="1946344"/>
                <a:ext cx="122732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b="0" i="1" dirty="0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d>
                                <m:dPr>
                                  <m:ctrlPr>
                                    <a:rPr lang="en-US" altLang="ko-KR" sz="24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400" b="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altLang="ko-KR" sz="2400" b="0" i="1" dirty="0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E7FDDD8-BAA4-4403-971D-FBC827E87C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5669" y="1946344"/>
                <a:ext cx="1227323" cy="461665"/>
              </a:xfrm>
              <a:prstGeom prst="rect">
                <a:avLst/>
              </a:prstGeom>
              <a:blipFill>
                <a:blip r:embed="rId4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2E6FC3C-7F15-4B61-B6C0-215BD1B25F1D}"/>
                  </a:ext>
                </a:extLst>
              </p:cNvPr>
              <p:cNvSpPr txBox="1"/>
              <p:nvPr/>
            </p:nvSpPr>
            <p:spPr>
              <a:xfrm>
                <a:off x="3808462" y="4110288"/>
                <a:ext cx="80727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  <m:sub>
                          <m:r>
                            <a:rPr lang="en-US" altLang="ko-KR" sz="2400" b="0" i="1" dirty="0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</m:sSub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2E6FC3C-7F15-4B61-B6C0-215BD1B25F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8462" y="4110288"/>
                <a:ext cx="807272" cy="461665"/>
              </a:xfrm>
              <a:prstGeom prst="rect">
                <a:avLst/>
              </a:prstGeom>
              <a:blipFill>
                <a:blip r:embed="rId5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AFD344FD-035C-4F5E-BE7C-38F0E98BD28A}"/>
              </a:ext>
            </a:extLst>
          </p:cNvPr>
          <p:cNvCxnSpPr>
            <a:cxnSpLocks/>
          </p:cNvCxnSpPr>
          <p:nvPr/>
        </p:nvCxnSpPr>
        <p:spPr>
          <a:xfrm>
            <a:off x="4674974" y="4342416"/>
            <a:ext cx="265651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10C9435-DF9F-4682-9458-C397ABEBC5A6}"/>
                  </a:ext>
                </a:extLst>
              </p:cNvPr>
              <p:cNvSpPr txBox="1"/>
              <p:nvPr/>
            </p:nvSpPr>
            <p:spPr>
              <a:xfrm>
                <a:off x="5299546" y="4420385"/>
                <a:ext cx="1407373" cy="4716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b="0" i="1" dirty="0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d>
                        </m:e>
                        <m:sub>
                          <m:r>
                            <a:rPr lang="en-US" altLang="ko-KR" sz="2400" b="0" i="1" dirty="0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  <m:sup>
                          <m:r>
                            <a:rPr lang="en-US" altLang="ko-KR" sz="2400" b="0" i="1" dirty="0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sup>
                      </m:sSubSup>
                      <m:r>
                        <a:rPr lang="en-US" altLang="ko-KR" sz="24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ko-KR" sz="2400" b="0" i="0" dirty="0" smtClean="0">
                          <a:latin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10C9435-DF9F-4682-9458-C397ABEBC5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9546" y="4420385"/>
                <a:ext cx="1407373" cy="471604"/>
              </a:xfrm>
              <a:prstGeom prst="rect">
                <a:avLst/>
              </a:prstGeom>
              <a:blipFill>
                <a:blip r:embed="rId6"/>
                <a:stretch>
                  <a:fillRect b="-389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0423459-94EE-4AFD-BF20-E72C3FCFA8F3}"/>
                  </a:ext>
                </a:extLst>
              </p:cNvPr>
              <p:cNvSpPr txBox="1"/>
              <p:nvPr/>
            </p:nvSpPr>
            <p:spPr>
              <a:xfrm>
                <a:off x="7343458" y="4110288"/>
                <a:ext cx="126714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b="0" i="1" dirty="0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d>
                                <m:dPr>
                                  <m:ctrlPr>
                                    <a:rPr lang="en-US" altLang="ko-KR" sz="24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40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altLang="ko-KR" sz="2400" b="0" i="1" dirty="0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sub>
                      </m:sSub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0423459-94EE-4AFD-BF20-E72C3FCFA8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3458" y="4110288"/>
                <a:ext cx="1267142" cy="461665"/>
              </a:xfrm>
              <a:prstGeom prst="rect">
                <a:avLst/>
              </a:prstGeom>
              <a:blipFill>
                <a:blip r:embed="rId7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79B6BDE-2151-47D0-ABD4-6D4BBAAF18A8}"/>
                  </a:ext>
                </a:extLst>
              </p:cNvPr>
              <p:cNvSpPr txBox="1"/>
              <p:nvPr/>
            </p:nvSpPr>
            <p:spPr>
              <a:xfrm>
                <a:off x="3419457" y="3006976"/>
                <a:ext cx="62036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79B6BDE-2151-47D0-ABD4-6D4BBAAF18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9457" y="3006976"/>
                <a:ext cx="620363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7FC7DBF-EA93-4EE3-AD1C-50668B5DB7D6}"/>
                  </a:ext>
                </a:extLst>
              </p:cNvPr>
              <p:cNvSpPr txBox="1"/>
              <p:nvPr/>
            </p:nvSpPr>
            <p:spPr>
              <a:xfrm>
                <a:off x="7983866" y="3006976"/>
                <a:ext cx="47121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7FC7DBF-EA93-4EE3-AD1C-50668B5DB7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3866" y="3006976"/>
                <a:ext cx="471218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CCEADB59-EDA5-4A79-BADE-CA1D10233BEE}"/>
                  </a:ext>
                </a:extLst>
              </p:cNvPr>
              <p:cNvSpPr/>
              <p:nvPr/>
            </p:nvSpPr>
            <p:spPr>
              <a:xfrm>
                <a:off x="4674974" y="5129207"/>
                <a:ext cx="2760820" cy="769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4400" i="1" dirty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ko-KR" sz="4400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4400" i="1" dirty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m:rPr>
                          <m:sty m:val="p"/>
                        </m:rPr>
                        <a:rPr lang="en-US" altLang="ko-KR" sz="4400" dirty="0">
                          <a:latin typeface="Cambria Math" panose="02040503050406030204" pitchFamily="18" charset="0"/>
                        </a:rPr>
                        <m:t>Σ</m:t>
                      </m:r>
                      <m:sSup>
                        <m:sSupPr>
                          <m:ctrlPr>
                            <a:rPr lang="en-US" altLang="ko-KR" sz="4400" i="1" dirty="0" err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ko-KR" sz="4400" i="1" dirty="0" err="1"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sup>
                          <m:r>
                            <a:rPr lang="en-US" altLang="ko-KR" sz="4400" i="1" dirty="0" err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ko-KR" altLang="en-US" sz="4400" dirty="0"/>
              </a:p>
            </p:txBody>
          </p:sp>
        </mc:Choice>
        <mc:Fallback xmlns=""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CCEADB59-EDA5-4A79-BADE-CA1D10233B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4974" y="5129207"/>
                <a:ext cx="2760820" cy="76944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B96A92C-FB14-4BB9-BF89-B2B1B88CF5B7}"/>
                  </a:ext>
                </a:extLst>
              </p:cNvPr>
              <p:cNvSpPr txBox="1"/>
              <p:nvPr/>
            </p:nvSpPr>
            <p:spPr>
              <a:xfrm>
                <a:off x="290456" y="2614603"/>
                <a:ext cx="3044444" cy="11549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2400" dirty="0"/>
                  <a:t>coordinate change</a:t>
                </a:r>
                <a:r>
                  <a:rPr lang="ko-KR" altLang="en-US" sz="2400" dirty="0"/>
                  <a:t> </a:t>
                </a:r>
                <a:r>
                  <a:rPr lang="en-US" altLang="ko-KR" sz="2400" dirty="0"/>
                  <a:t>from</a:t>
                </a:r>
                <a:r>
                  <a:rPr lang="ko-KR" altLang="en-US" sz="2400" dirty="0"/>
                  <a:t> </a:t>
                </a:r>
                <a14:m>
                  <m:oMath xmlns:m="http://schemas.openxmlformats.org/officeDocument/2006/math">
                    <m:r>
                      <a:rPr lang="en-US" altLang="ko-KR" sz="2400" b="0" i="1" dirty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ko-KR" altLang="en-US" sz="2400" dirty="0"/>
                  <a:t> </a:t>
                </a:r>
                <a:r>
                  <a:rPr lang="en-US" altLang="ko-KR" sz="2400" dirty="0"/>
                  <a:t>to</a:t>
                </a:r>
                <a:r>
                  <a:rPr lang="ko-KR" altLang="en-US" sz="2400" dirty="0"/>
                  <a:t> </a:t>
                </a:r>
                <a14:m>
                  <m:oMath xmlns:m="http://schemas.openxmlformats.org/officeDocument/2006/math">
                    <m:r>
                      <a:rPr lang="en-US" altLang="ko-KR" sz="2400" b="0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altLang="ko-KR" sz="2400" dirty="0"/>
                  <a:t>, or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ko-KR" sz="2400" b="0" i="0" smtClean="0">
                                <a:latin typeface="Cambria Math" panose="02040503050406030204" pitchFamily="18" charset="0"/>
                              </a:rPr>
                              <m:t>Id</m:t>
                            </m:r>
                          </m:e>
                        </m:d>
                      </m:e>
                      <m:sub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  <m:sup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sup>
                    </m:sSubSup>
                  </m:oMath>
                </a14:m>
                <a:endParaRPr lang="en-US" altLang="ko-KR" sz="24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B96A92C-FB14-4BB9-BF89-B2B1B88CF5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456" y="2614603"/>
                <a:ext cx="3044444" cy="1154932"/>
              </a:xfrm>
              <a:prstGeom prst="rect">
                <a:avLst/>
              </a:prstGeom>
              <a:blipFill>
                <a:blip r:embed="rId11"/>
                <a:stretch>
                  <a:fillRect l="-3206" b="-1164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31BAA82-8A07-4D61-823C-C564D4E6971E}"/>
                  </a:ext>
                </a:extLst>
              </p:cNvPr>
              <p:cNvSpPr txBox="1"/>
              <p:nvPr/>
            </p:nvSpPr>
            <p:spPr>
              <a:xfrm>
                <a:off x="8857100" y="2614603"/>
                <a:ext cx="3044444" cy="11550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2400" dirty="0"/>
                  <a:t>coordinate change</a:t>
                </a:r>
                <a:r>
                  <a:rPr lang="ko-KR" altLang="en-US" sz="2400" dirty="0"/>
                  <a:t> </a:t>
                </a:r>
                <a:r>
                  <a:rPr lang="en-US" altLang="ko-KR" sz="2400" dirty="0"/>
                  <a:t>from</a:t>
                </a:r>
                <a:r>
                  <a:rPr lang="ko-KR" altLang="en-US" sz="2400" dirty="0"/>
                  <a:t> </a:t>
                </a:r>
                <a14:m>
                  <m:oMath xmlns:m="http://schemas.openxmlformats.org/officeDocument/2006/math">
                    <m:r>
                      <a:rPr lang="en-US" altLang="ko-KR" sz="2400" b="0" i="1" dirty="0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ko-KR" altLang="en-US" sz="2400" dirty="0"/>
                  <a:t> </a:t>
                </a:r>
                <a:r>
                  <a:rPr lang="en-US" altLang="ko-KR" sz="2400" dirty="0"/>
                  <a:t>to</a:t>
                </a:r>
                <a:r>
                  <a:rPr lang="ko-KR" altLang="en-US" sz="2400" dirty="0"/>
                  <a:t> </a:t>
                </a:r>
                <a14:m>
                  <m:oMath xmlns:m="http://schemas.openxmlformats.org/officeDocument/2006/math">
                    <m:r>
                      <a:rPr lang="en-US" altLang="ko-KR" sz="2400" b="0" i="1" dirty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altLang="ko-KR" sz="2400" dirty="0"/>
                  <a:t>, or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ko-KR" sz="2400" b="0" i="0" smtClean="0">
                                <a:latin typeface="Cambria Math" panose="02040503050406030204" pitchFamily="18" charset="0"/>
                              </a:rPr>
                              <m:t>Id</m:t>
                            </m:r>
                          </m:e>
                        </m:d>
                      </m:e>
                      <m:sub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sub>
                      <m:sup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p>
                    </m:sSubSup>
                  </m:oMath>
                </a14:m>
                <a:endParaRPr lang="en-US" altLang="ko-KR" sz="24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31BAA82-8A07-4D61-823C-C564D4E697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7100" y="2614603"/>
                <a:ext cx="3044444" cy="1155060"/>
              </a:xfrm>
              <a:prstGeom prst="rect">
                <a:avLst/>
              </a:prstGeom>
              <a:blipFill>
                <a:blip r:embed="rId12"/>
                <a:stretch>
                  <a:fillRect l="-3206" b="-1164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CA11F5A-8BD6-4F32-AD81-3F54A9534DE9}"/>
                  </a:ext>
                </a:extLst>
              </p:cNvPr>
              <p:cNvSpPr txBox="1"/>
              <p:nvPr/>
            </p:nvSpPr>
            <p:spPr>
              <a:xfrm>
                <a:off x="193810" y="6255331"/>
                <a:ext cx="728007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ko-KR" sz="2400" dirty="0"/>
                  <a:t>Rmk. Domain and codomain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2400" i="0" dirty="0" smtClean="0">
                        <a:latin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US" altLang="ko-KR" sz="2400" dirty="0"/>
                  <a:t> have different bases.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CA11F5A-8BD6-4F32-AD81-3F54A9534D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810" y="6255331"/>
                <a:ext cx="7280070" cy="461665"/>
              </a:xfrm>
              <a:prstGeom prst="rect">
                <a:avLst/>
              </a:prstGeom>
              <a:blipFill>
                <a:blip r:embed="rId13"/>
                <a:stretch>
                  <a:fillRect l="-1173" t="-10526" r="-335" b="-289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6517319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C4E4FD-D139-476D-A83C-C993C5801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eigshow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B280343-AF3B-4084-8AC9-4901F94A27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835C7-4181-47F3-A53C-DB2A56D99C38}" type="slidenum">
              <a:rPr lang="en-CA" smtClean="0"/>
              <a:t>75</a:t>
            </a:fld>
            <a:endParaRPr lang="en-CA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F5B5B4F-2E9F-4FFE-A43F-597EF7F1DD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700" y="990826"/>
            <a:ext cx="5842000" cy="4698548"/>
          </a:xfrm>
          <a:prstGeom prst="rect">
            <a:avLst/>
          </a:prstGeom>
        </p:spPr>
      </p:pic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27190DF7-E1D9-4A97-8594-5B66C2B3864B}"/>
              </a:ext>
            </a:extLst>
          </p:cNvPr>
          <p:cNvSpPr txBox="1">
            <a:spLocks/>
          </p:cNvSpPr>
          <p:nvPr/>
        </p:nvSpPr>
        <p:spPr>
          <a:xfrm>
            <a:off x="6579463" y="990826"/>
            <a:ext cx="5510937" cy="17088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Q. Equation of the ellipse?</a:t>
            </a:r>
          </a:p>
          <a:p>
            <a:r>
              <a:rPr lang="en-US" altLang="ko-KR" dirty="0"/>
              <a:t>Q.</a:t>
            </a:r>
            <a:r>
              <a:rPr lang="ko-KR" altLang="en-US" dirty="0"/>
              <a:t> </a:t>
            </a:r>
            <a:r>
              <a:rPr lang="en-US" altLang="ko-KR" dirty="0"/>
              <a:t>Direction of major/minor axes?</a:t>
            </a:r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BBBF7685-D91C-4553-8645-31320DF3AE87}"/>
              </a:ext>
            </a:extLst>
          </p:cNvPr>
          <p:cNvSpPr txBox="1">
            <a:spLocks/>
          </p:cNvSpPr>
          <p:nvPr/>
        </p:nvSpPr>
        <p:spPr>
          <a:xfrm>
            <a:off x="6579463" y="3340100"/>
            <a:ext cx="5227838" cy="216081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lab: </a:t>
            </a:r>
            <a:r>
              <a:rPr lang="en-US" altLang="ko-KR" dirty="0" err="1"/>
              <a:t>eigshow.m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26153003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>
            <a:extLst>
              <a:ext uri="{FF2B5EF4-FFF2-40B4-BE49-F238E27FC236}">
                <a16:creationId xmlns:a16="http://schemas.microsoft.com/office/drawing/2014/main" id="{085CE037-4687-4E4A-AD6C-3850EC5FF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Geometric interpretation of SVD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7839552-3403-4FF1-BCA5-C6B12225E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835C7-4181-47F3-A53C-DB2A56D99C38}" type="slidenum">
              <a:rPr lang="en-CA" smtClean="0"/>
              <a:t>76</a:t>
            </a:fld>
            <a:endParaRPr lang="en-CA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CBDE296-61BE-423E-A6BD-D746A20E0F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602" y="929404"/>
            <a:ext cx="7904795" cy="5928596"/>
          </a:xfrm>
          <a:prstGeom prst="rect">
            <a:avLst/>
          </a:prstGeom>
        </p:spPr>
      </p:pic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612D345C-7D75-4617-9514-9C2C18B22009}"/>
              </a:ext>
            </a:extLst>
          </p:cNvPr>
          <p:cNvSpPr txBox="1">
            <a:spLocks/>
          </p:cNvSpPr>
          <p:nvPr/>
        </p:nvSpPr>
        <p:spPr>
          <a:xfrm>
            <a:off x="149263" y="6298846"/>
            <a:ext cx="5227838" cy="480131"/>
          </a:xfrm>
          <a:prstGeom prst="rect">
            <a:avLst/>
          </a:prstGeom>
        </p:spPr>
        <p:txBody>
          <a:bodyPr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lab: </a:t>
            </a:r>
            <a:r>
              <a:rPr lang="en-US" altLang="ko-KR" dirty="0" err="1"/>
              <a:t>example_SVD.m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7355973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CB22F6-B4EA-475B-990D-E5FF47EE43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Singular</a:t>
            </a:r>
            <a:r>
              <a:rPr lang="ko-KR" altLang="en-US" dirty="0"/>
              <a:t> </a:t>
            </a:r>
            <a:r>
              <a:rPr lang="en-US" altLang="ko-KR" dirty="0"/>
              <a:t>Value</a:t>
            </a:r>
            <a:r>
              <a:rPr lang="ko-KR" altLang="en-US" dirty="0"/>
              <a:t> </a:t>
            </a:r>
            <a:r>
              <a:rPr lang="en-US" altLang="ko-KR" dirty="0"/>
              <a:t>Decomposition;</a:t>
            </a:r>
            <a:r>
              <a:rPr lang="ko-KR" altLang="en-US" dirty="0"/>
              <a:t> </a:t>
            </a:r>
            <a:r>
              <a:rPr lang="en-US" altLang="ko-KR" dirty="0"/>
              <a:t>SVD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21425588-4BF8-4FF1-9188-BA977037107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92963" y="3721100"/>
                <a:ext cx="11514338" cy="3136900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altLang="ko-KR" dirty="0"/>
                  <a:t>Rmk.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ko-KR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𝑉𝐷</m:t>
                    </m:r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where </a:t>
                </a:r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altLang="ko-KR" dirty="0"/>
                  <a:t> is diagonal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</a:rPr>
                      <m:t>diag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en-US" altLang="ko-KR" dirty="0"/>
                  <a:t>.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altLang="ko-KR" dirty="0"/>
                  <a:t>.</a:t>
                </a:r>
              </a:p>
              <a:p>
                <a:pPr lvl="1"/>
                <a:r>
                  <a:rPr lang="en-US" altLang="ko-KR" dirty="0"/>
                  <a:t>Main diagonal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dirty="0">
                        <a:latin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are in </a:t>
                </a:r>
                <a:r>
                  <a:rPr lang="en-US" altLang="ko-KR" dirty="0" err="1"/>
                  <a:t>nonincreading</a:t>
                </a:r>
                <a:r>
                  <a:rPr lang="en-US" altLang="ko-KR" dirty="0"/>
                  <a:t> order.</a:t>
                </a:r>
                <a:endParaRPr lang="ko-KR" alt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dirty="0"/>
                  <a:t>: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singular values of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altLang="ko-KR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dirty="0"/>
                  <a:t>: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left singular vectors of </a:t>
                </a:r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altLang="ko-KR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dirty="0"/>
                  <a:t>: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right singular vectors of </a:t>
                </a:r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21425588-4BF8-4FF1-9188-BA977037107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92963" y="3721100"/>
                <a:ext cx="11514338" cy="3136900"/>
              </a:xfrm>
              <a:blipFill>
                <a:blip r:embed="rId2"/>
                <a:stretch>
                  <a:fillRect l="-953" t="-1748" b="-291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3AD2152-6D19-4F16-9CBF-A2438A646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835C7-4181-47F3-A53C-DB2A56D99C38}" type="slidenum">
              <a:rPr lang="en-CA" smtClean="0"/>
              <a:t>77</a:t>
            </a:fld>
            <a:endParaRPr lang="en-CA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CC45BD0-0677-4CDC-A44F-DCAD94BA77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9625" y="1102665"/>
            <a:ext cx="8592749" cy="2676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25679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700675-FB27-4CA5-B5E1-05EE88B66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SVD of a general matrix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4266E1B0-5AE6-4EC5-BEBD-F8291FFE394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ko-KR" dirty="0"/>
                  <a:t>[</a:t>
                </a:r>
                <a:r>
                  <a:rPr lang="en-US" altLang="ko-KR" dirty="0" err="1"/>
                  <a:t>Thm</a:t>
                </a:r>
                <a:r>
                  <a:rPr lang="en-US" altLang="ko-KR" dirty="0"/>
                  <a:t>] If </a:t>
                </a:r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altLang="ko-KR" dirty="0"/>
                  <a:t> is an </a:t>
                </a:r>
                <a14:m>
                  <m:oMath xmlns:m="http://schemas.openxmlformats.org/officeDocument/2006/math"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ko-KR" i="1" dirty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altLang="ko-KR" i="1" dirty="0" err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ko-KR" dirty="0"/>
                  <a:t> matrix of rank </a:t>
                </a:r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ko-KR" dirty="0"/>
                  <a:t>, then </a:t>
                </a:r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altLang="ko-KR" dirty="0"/>
                  <a:t> can be factored as</a:t>
                </a:r>
              </a:p>
              <a:p>
                <a:endParaRPr lang="en-US" altLang="ko-KR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4000" i="1" dirty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ko-KR" sz="4000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4000" i="1" dirty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m:rPr>
                          <m:sty m:val="p"/>
                        </m:rPr>
                        <a:rPr lang="en-US" altLang="ko-KR" sz="4000" dirty="0">
                          <a:latin typeface="Cambria Math" panose="02040503050406030204" pitchFamily="18" charset="0"/>
                        </a:rPr>
                        <m:t>Σ</m:t>
                      </m:r>
                      <m:sSup>
                        <m:sSupPr>
                          <m:ctrlPr>
                            <a:rPr lang="en-US" altLang="ko-KR" sz="4000" i="1" dirty="0" err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ko-KR" sz="4000" i="1" dirty="0" err="1"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sup>
                          <m:r>
                            <a:rPr lang="en-US" altLang="ko-KR" sz="4000" i="1" dirty="0" err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altLang="ko-KR" sz="4000" dirty="0"/>
              </a:p>
              <a:p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4266E1B0-5AE6-4EC5-BEBD-F8291FFE394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53" t="-7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97D6763-AC07-41EF-A254-A651CCF77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835C7-4181-47F3-A53C-DB2A56D99C38}" type="slidenum">
              <a:rPr lang="en-CA" smtClean="0"/>
              <a:t>78</a:t>
            </a:fld>
            <a:endParaRPr lang="en-CA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1F5D8BD-9E01-4A42-BAE0-C3D0AB6189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943" y="3014245"/>
            <a:ext cx="10440857" cy="270547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1FF333C-3195-4206-87C1-B239CCD4BD34}"/>
                  </a:ext>
                </a:extLst>
              </p:cNvPr>
              <p:cNvSpPr txBox="1"/>
              <p:nvPr/>
            </p:nvSpPr>
            <p:spPr>
              <a:xfrm>
                <a:off x="1685342" y="5965970"/>
                <a:ext cx="2688333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ko-KR" sz="3200" b="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altLang="ko-KR" sz="3200" b="0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ko-KR" altLang="en-US" sz="32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1FF333C-3195-4206-87C1-B239CCD4BD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5342" y="5965970"/>
                <a:ext cx="2688333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87C9754-7FE6-4592-9A29-660F110063B3}"/>
                  </a:ext>
                </a:extLst>
              </p:cNvPr>
              <p:cNvSpPr txBox="1"/>
              <p:nvPr/>
            </p:nvSpPr>
            <p:spPr>
              <a:xfrm>
                <a:off x="6133371" y="5965970"/>
                <a:ext cx="235999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ko-KR" sz="3200" b="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altLang="ko-KR" sz="3200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ko-KR" altLang="en-US" sz="32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87C9754-7FE6-4592-9A29-660F110063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3371" y="5965970"/>
                <a:ext cx="2359990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C1689A9-E5A8-4F7C-9B6A-38A6396633A4}"/>
                  </a:ext>
                </a:extLst>
              </p:cNvPr>
              <p:cNvSpPr txBox="1"/>
              <p:nvPr/>
            </p:nvSpPr>
            <p:spPr>
              <a:xfrm>
                <a:off x="9234247" y="5965970"/>
                <a:ext cx="235999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ko-KR" sz="3200" b="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altLang="ko-KR" sz="3200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ko-KR" altLang="en-US" sz="32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C1689A9-E5A8-4F7C-9B6A-38A6396633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4247" y="5965970"/>
                <a:ext cx="2359990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96878A39-C763-4D96-8FE6-CF6629A5E4D1}"/>
              </a:ext>
            </a:extLst>
          </p:cNvPr>
          <p:cNvCxnSpPr/>
          <p:nvPr/>
        </p:nvCxnSpPr>
        <p:spPr>
          <a:xfrm>
            <a:off x="5207000" y="4607336"/>
            <a:ext cx="3949700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0BB832BA-5917-453A-813B-176736115128}"/>
              </a:ext>
            </a:extLst>
          </p:cNvPr>
          <p:cNvCxnSpPr>
            <a:cxnSpLocks/>
          </p:cNvCxnSpPr>
          <p:nvPr/>
        </p:nvCxnSpPr>
        <p:spPr>
          <a:xfrm>
            <a:off x="7409721" y="3134136"/>
            <a:ext cx="0" cy="2350448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013710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3FFEC5-6836-4931-A70B-12B6AEE89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Reduced SVD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EB95872-F91B-4AAE-A604-525C8A1BD7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835C7-4181-47F3-A53C-DB2A56D99C38}" type="slidenum">
              <a:rPr lang="en-CA" smtClean="0"/>
              <a:t>79</a:t>
            </a:fld>
            <a:endParaRPr lang="en-CA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2433E54-AAC2-446E-8C3B-7CE50A9807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807" y="963424"/>
            <a:ext cx="11898385" cy="269595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CB2C432-779B-489B-9D8B-F445DEC943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5806" y="3731495"/>
            <a:ext cx="5820587" cy="1562318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8FB421A9-AFF3-4BA4-B187-D5139057634A}"/>
              </a:ext>
            </a:extLst>
          </p:cNvPr>
          <p:cNvSpPr/>
          <p:nvPr/>
        </p:nvSpPr>
        <p:spPr>
          <a:xfrm>
            <a:off x="2019300" y="1618985"/>
            <a:ext cx="1549400" cy="138430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4897F5F-1700-465D-9CC3-81E297C9D78D}"/>
              </a:ext>
            </a:extLst>
          </p:cNvPr>
          <p:cNvSpPr/>
          <p:nvPr/>
        </p:nvSpPr>
        <p:spPr>
          <a:xfrm>
            <a:off x="5793192" y="1105600"/>
            <a:ext cx="2195107" cy="152330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D39E6C9-443A-4F6E-A547-B6450C458316}"/>
              </a:ext>
            </a:extLst>
          </p:cNvPr>
          <p:cNvSpPr/>
          <p:nvPr/>
        </p:nvSpPr>
        <p:spPr>
          <a:xfrm>
            <a:off x="10314391" y="1042800"/>
            <a:ext cx="1483909" cy="123050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10E882C9-A1D7-4449-9647-FF65B7F3AB44}"/>
                  </a:ext>
                </a:extLst>
              </p:cNvPr>
              <p:cNvSpPr/>
              <p:nvPr/>
            </p:nvSpPr>
            <p:spPr>
              <a:xfrm>
                <a:off x="7266393" y="4154928"/>
                <a:ext cx="2470548" cy="7154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4000" i="1" dirty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40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4000" i="1" dirty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altLang="ko-KR" sz="4000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40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4000" dirty="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altLang="ko-KR" sz="4000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Sup>
                        <m:sSubSupPr>
                          <m:ctrlPr>
                            <a:rPr lang="en-US" altLang="ko-KR" sz="4000" i="1" dirty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altLang="ko-KR" sz="4000" i="1" dirty="0" err="1"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sub>
                          <m:r>
                            <a:rPr lang="en-US" altLang="ko-KR" sz="40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4000" i="1" dirty="0" err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</m:oMath>
                  </m:oMathPara>
                </a14:m>
                <a:endParaRPr lang="ko-KR" altLang="en-US" sz="4000" dirty="0"/>
              </a:p>
            </p:txBody>
          </p:sp>
        </mc:Choice>
        <mc:Fallback xmlns=""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10E882C9-A1D7-4449-9647-FF65B7F3AB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6393" y="4154928"/>
                <a:ext cx="2470548" cy="71545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DED407E-2DD4-4BB3-88A8-7FE3DCA8C3C4}"/>
                  </a:ext>
                </a:extLst>
              </p:cNvPr>
              <p:cNvSpPr txBox="1"/>
              <p:nvPr/>
            </p:nvSpPr>
            <p:spPr>
              <a:xfrm>
                <a:off x="2109317" y="5523286"/>
                <a:ext cx="145938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ko-KR" sz="3200" b="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altLang="ko-KR" sz="3200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ko-KR" altLang="en-US" sz="32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DED407E-2DD4-4BB3-88A8-7FE3DCA8C3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9317" y="5523286"/>
                <a:ext cx="1459384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11FF2BB-1BAB-4AD7-AA0C-927DC39243B0}"/>
                  </a:ext>
                </a:extLst>
              </p:cNvPr>
              <p:cNvSpPr txBox="1"/>
              <p:nvPr/>
            </p:nvSpPr>
            <p:spPr>
              <a:xfrm>
                <a:off x="3942296" y="5523286"/>
                <a:ext cx="128114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altLang="ko-KR" sz="3200" b="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altLang="ko-KR" sz="3200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ko-KR" altLang="en-US" sz="32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11FF2BB-1BAB-4AD7-AA0C-927DC39243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2296" y="5523286"/>
                <a:ext cx="1281140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277A587-F0BF-43D0-A186-6E1B1ED614BA}"/>
                  </a:ext>
                </a:extLst>
              </p:cNvPr>
              <p:cNvSpPr txBox="1"/>
              <p:nvPr/>
            </p:nvSpPr>
            <p:spPr>
              <a:xfrm>
                <a:off x="5760472" y="5523286"/>
                <a:ext cx="128114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altLang="ko-KR" sz="3200" b="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altLang="ko-KR" sz="3200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ko-KR" altLang="en-US" sz="32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277A587-F0BF-43D0-A186-6E1B1ED614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0472" y="5523286"/>
                <a:ext cx="1281140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429391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DD7652-5FF1-4F15-A087-33210DB4E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Standard matrix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9885527-7ADB-49FF-B042-E9F3086020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835C7-4181-47F3-A53C-DB2A56D99C38}" type="slidenum">
              <a:rPr lang="en-CA" smtClean="0"/>
              <a:t>8</a:t>
            </a:fld>
            <a:endParaRPr lang="en-CA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196A459-8E31-4221-910B-1D77A1C8B8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4655" y="1166746"/>
            <a:ext cx="4772427" cy="122085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D7605F2-0BA0-4C27-8D88-22768BAE9204}"/>
                  </a:ext>
                </a:extLst>
              </p:cNvPr>
              <p:cNvSpPr txBox="1"/>
              <p:nvPr/>
            </p:nvSpPr>
            <p:spPr>
              <a:xfrm>
                <a:off x="936333" y="5811980"/>
                <a:ext cx="9071267" cy="6690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800" dirty="0"/>
                  <a:t>Standard matrix for </a:t>
                </a:r>
                <a14:m>
                  <m:oMath xmlns:m="http://schemas.openxmlformats.org/officeDocument/2006/math">
                    <m:r>
                      <a:rPr lang="en-US" altLang="ko-KR" sz="2800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altLang="ko-KR" sz="2800" dirty="0"/>
                  <a:t>, denoted by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</m:oMath>
                </a14:m>
                <a:r>
                  <a:rPr lang="en-US" altLang="ko-KR" sz="2800" dirty="0"/>
                  <a:t> </a:t>
                </a:r>
                <a:r>
                  <a:rPr lang="en-US" altLang="ko-KR" sz="2800" dirty="0">
                    <a:sym typeface="Wingdings" panose="05000000000000000000" pitchFamily="2" charset="2"/>
                  </a:rPr>
                  <a:t> </a:t>
                </a:r>
                <a14:m>
                  <m:oMath xmlns:m="http://schemas.openxmlformats.org/officeDocument/2006/math">
                    <m:r>
                      <a:rPr lang="en-US" altLang="ko-KR" sz="28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𝑇</m:t>
                    </m:r>
                    <m:d>
                      <m:dPr>
                        <m:ctrlPr>
                          <a:rPr lang="en-US" altLang="ko-KR" sz="28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altLang="ko-KR" sz="28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𝑥</m:t>
                        </m:r>
                      </m:e>
                    </m:d>
                    <m:r>
                      <a:rPr lang="en-US" altLang="ko-KR" sz="28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ko-KR" sz="28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altLang="ko-KR" sz="28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𝑇</m:t>
                        </m:r>
                      </m:e>
                    </m:d>
                    <m:r>
                      <a:rPr lang="en-US" altLang="ko-KR" sz="28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𝑥</m:t>
                    </m:r>
                  </m:oMath>
                </a14:m>
                <a:endParaRPr lang="en-US" altLang="ko-KR" sz="2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D7605F2-0BA0-4C27-8D88-22768BAE92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333" y="5811980"/>
                <a:ext cx="9071267" cy="669094"/>
              </a:xfrm>
              <a:prstGeom prst="rect">
                <a:avLst/>
              </a:prstGeom>
              <a:blipFill>
                <a:blip r:embed="rId3"/>
                <a:stretch>
                  <a:fillRect l="-1210" b="-254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그림 7">
            <a:extLst>
              <a:ext uri="{FF2B5EF4-FFF2-40B4-BE49-F238E27FC236}">
                <a16:creationId xmlns:a16="http://schemas.microsoft.com/office/drawing/2014/main" id="{AD0628AC-0393-4501-AF41-16AFD0D40A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956" y="2448784"/>
            <a:ext cx="5750224" cy="2836777"/>
          </a:xfrm>
          <a:prstGeom prst="rect">
            <a:avLst/>
          </a:prstGeom>
        </p:spPr>
      </p:pic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A06E9167-1D11-47D2-B745-A7347C594A9F}"/>
              </a:ext>
            </a:extLst>
          </p:cNvPr>
          <p:cNvCxnSpPr>
            <a:cxnSpLocks/>
          </p:cNvCxnSpPr>
          <p:nvPr/>
        </p:nvCxnSpPr>
        <p:spPr>
          <a:xfrm flipV="1">
            <a:off x="2924985" y="5084671"/>
            <a:ext cx="0" cy="758983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48172DA-9060-449E-9279-60FA4EC8FA0D}"/>
                  </a:ext>
                </a:extLst>
              </p:cNvPr>
              <p:cNvSpPr txBox="1"/>
              <p:nvPr/>
            </p:nvSpPr>
            <p:spPr>
              <a:xfrm>
                <a:off x="6616700" y="929404"/>
                <a:ext cx="4910344" cy="32571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800" dirty="0"/>
                  <a:t>Every linear transformation</a:t>
                </a:r>
                <a:br>
                  <a:rPr lang="en-US" altLang="ko-KR" sz="2800" dirty="0"/>
                </a:br>
                <a:r>
                  <a:rPr lang="en-US" altLang="ko-KR" sz="2800" dirty="0"/>
                  <a:t>from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800" i="1" dirty="0" err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800" i="1" dirty="0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ko-KR" sz="2800" i="1" dirty="0" err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altLang="ko-KR" sz="2800" dirty="0"/>
                  <a:t>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800" i="1" dirty="0" err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800" i="1" dirty="0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ko-KR" sz="2800" i="1" dirty="0" err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br>
                  <a:rPr lang="en-US" altLang="ko-KR" sz="2800" dirty="0"/>
                </a:br>
                <a:r>
                  <a:rPr lang="en-US" altLang="ko-KR" sz="2800" dirty="0"/>
                  <a:t>is represented by</a:t>
                </a:r>
                <a:br>
                  <a:rPr lang="en-US" altLang="ko-KR" sz="2800" dirty="0"/>
                </a:br>
                <a:r>
                  <a:rPr lang="en-US" altLang="ko-KR" sz="2800" dirty="0"/>
                  <a:t>an </a:t>
                </a:r>
                <a14:m>
                  <m:oMath xmlns:m="http://schemas.openxmlformats.org/officeDocument/2006/math">
                    <m:r>
                      <a:rPr lang="en-US" altLang="ko-KR" sz="2800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ko-KR" sz="2800" i="1" dirty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altLang="ko-KR" sz="2800" i="1" dirty="0" err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ko-KR" sz="2800" dirty="0"/>
                  <a:t> matrix.</a:t>
                </a:r>
              </a:p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800" dirty="0"/>
                  <a:t>The inverse also holds.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48172DA-9060-449E-9279-60FA4EC8FA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6700" y="929404"/>
                <a:ext cx="4910344" cy="3257174"/>
              </a:xfrm>
              <a:prstGeom prst="rect">
                <a:avLst/>
              </a:prstGeom>
              <a:blipFill>
                <a:blip r:embed="rId5"/>
                <a:stretch>
                  <a:fillRect l="-2233" b="-429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4871253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2EA384-A919-491E-BD76-21B2176350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Reduced singular value expansion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DD33171-D84A-4256-B75C-3C526E73DB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835C7-4181-47F3-A53C-DB2A56D99C38}" type="slidenum">
              <a:rPr lang="en-CA" smtClean="0"/>
              <a:t>80</a:t>
            </a:fld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8E3B319E-143D-4BC7-B573-AC22644CA36F}"/>
                  </a:ext>
                </a:extLst>
              </p:cNvPr>
              <p:cNvSpPr/>
              <p:nvPr/>
            </p:nvSpPr>
            <p:spPr>
              <a:xfrm>
                <a:off x="662393" y="1970528"/>
                <a:ext cx="2943434" cy="7154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4000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ko-KR" sz="4000" i="1" dirty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40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4000" i="1" dirty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altLang="ko-KR" sz="4000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40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4000" dirty="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altLang="ko-KR" sz="4000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Sup>
                        <m:sSubSupPr>
                          <m:ctrlPr>
                            <a:rPr lang="en-US" altLang="ko-KR" sz="4000" i="1" dirty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altLang="ko-KR" sz="4000" i="1" dirty="0" err="1"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sub>
                          <m:r>
                            <a:rPr lang="en-US" altLang="ko-KR" sz="40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4000" i="1" dirty="0" err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</m:oMath>
                  </m:oMathPara>
                </a14:m>
                <a:endParaRPr lang="ko-KR" altLang="en-US" sz="4000" dirty="0"/>
              </a:p>
            </p:txBody>
          </p:sp>
        </mc:Choice>
        <mc:Fallback xmlns=""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8E3B319E-143D-4BC7-B573-AC22644CA3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393" y="1970528"/>
                <a:ext cx="2943434" cy="71545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그림 6">
            <a:extLst>
              <a:ext uri="{FF2B5EF4-FFF2-40B4-BE49-F238E27FC236}">
                <a16:creationId xmlns:a16="http://schemas.microsoft.com/office/drawing/2014/main" id="{ED800F5A-4F3E-48CC-A030-17AC345BF8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0427" y="1356952"/>
            <a:ext cx="7041387" cy="188999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F11BED67-843C-45A9-A9FF-7B95D3770E32}"/>
                  </a:ext>
                </a:extLst>
              </p:cNvPr>
              <p:cNvSpPr/>
              <p:nvPr/>
            </p:nvSpPr>
            <p:spPr>
              <a:xfrm>
                <a:off x="1132293" y="3553598"/>
                <a:ext cx="5687711" cy="7326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4000" i="1" dirty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4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4000" b="0" i="1" dirty="0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ko-KR" sz="40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4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4000" b="0" i="1" dirty="0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ko-KR" sz="40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Sup>
                        <m:sSubSupPr>
                          <m:ctrlPr>
                            <a:rPr lang="en-US" altLang="ko-KR" sz="40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4000" b="0" i="1" dirty="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ko-KR" sz="40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4000" b="0" i="1" dirty="0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en-US" altLang="ko-KR" sz="4000" b="0" i="1" dirty="0" smtClean="0"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altLang="ko-KR" sz="40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4000" i="1" dirty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ko-KR" sz="4000" b="0" i="1" dirty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b>
                        <m:sSubPr>
                          <m:ctrlPr>
                            <a:rPr lang="en-US" altLang="ko-KR" sz="40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4000" i="1" dirty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ko-KR" sz="4000" b="0" i="1" dirty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bSup>
                        <m:sSubSupPr>
                          <m:ctrlPr>
                            <a:rPr lang="en-US" altLang="ko-KR" sz="4000" i="1" dirty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4000" i="1" dirty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ko-KR" sz="4000" b="0" i="1" dirty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altLang="ko-KR" sz="4000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</m:oMath>
                  </m:oMathPara>
                </a14:m>
                <a:endParaRPr lang="ko-KR" altLang="en-US" sz="4000" dirty="0"/>
              </a:p>
            </p:txBody>
          </p:sp>
        </mc:Choice>
        <mc:Fallback xmlns=""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F11BED67-843C-45A9-A9FF-7B95D3770E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2293" y="3553598"/>
                <a:ext cx="5687711" cy="73263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3222051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9D9254-C20B-4981-A7AC-CE323D13A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Image compression using SVD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C4FF8B5-6D0E-4CA4-B98F-B030EFA0BB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2963" y="5429250"/>
            <a:ext cx="11514338" cy="747713"/>
          </a:xfrm>
        </p:spPr>
        <p:txBody>
          <a:bodyPr/>
          <a:lstStyle/>
          <a:p>
            <a:r>
              <a:rPr lang="en-US" altLang="ko-KR" dirty="0"/>
              <a:t>lab: </a:t>
            </a:r>
            <a:r>
              <a:rPr lang="en-US" altLang="ko-KR" dirty="0" err="1"/>
              <a:t>example_cameraman_image_compression.m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2F8689A-DA6F-45AB-AE7F-F554762892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835C7-4181-47F3-A53C-DB2A56D99C38}" type="slidenum">
              <a:rPr lang="en-CA" smtClean="0"/>
              <a:t>81</a:t>
            </a:fld>
            <a:endParaRPr lang="en-CA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CB3E173-4FD3-4DEF-8D0E-4EC47601BF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9675" y="1428750"/>
            <a:ext cx="977265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22506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356281-B656-4A71-8605-187BD7210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Principal Component Analysis (PCA)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6F6D5A5-57E1-46E4-8CD1-306BC387B2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835C7-4181-47F3-A53C-DB2A56D99C38}" type="slidenum">
              <a:rPr lang="en-CA" smtClean="0"/>
              <a:t>82</a:t>
            </a:fld>
            <a:endParaRPr lang="en-CA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B6143B1-27D5-43AC-947B-EEBC2E83A9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456" y="1117455"/>
            <a:ext cx="6734458" cy="5050844"/>
          </a:xfrm>
          <a:prstGeom prst="rect">
            <a:avLst/>
          </a:prstGeom>
        </p:spPr>
      </p:pic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E0310513-9A66-45C0-8428-EE5583A5BEE3}"/>
              </a:ext>
            </a:extLst>
          </p:cNvPr>
          <p:cNvSpPr txBox="1">
            <a:spLocks/>
          </p:cNvSpPr>
          <p:nvPr/>
        </p:nvSpPr>
        <p:spPr>
          <a:xfrm>
            <a:off x="6879772" y="3429000"/>
            <a:ext cx="5021772" cy="1747017"/>
          </a:xfrm>
          <a:prstGeom prst="rect">
            <a:avLst/>
          </a:prstGeom>
        </p:spPr>
        <p:txBody>
          <a:bodyPr vert="horz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Data for height and weight</a:t>
            </a:r>
          </a:p>
          <a:p>
            <a:r>
              <a:rPr lang="en-US" altLang="ko-KR" dirty="0"/>
              <a:t>What is the principal axis?</a:t>
            </a:r>
          </a:p>
          <a:p>
            <a:r>
              <a:rPr lang="en-US" altLang="ko-KR" dirty="0"/>
              <a:t>How to divide into two groups?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11D813A9-44E6-46B2-948B-23DCE5B68F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9205567"/>
              </p:ext>
            </p:extLst>
          </p:nvPr>
        </p:nvGraphicFramePr>
        <p:xfrm>
          <a:off x="1554927" y="1206475"/>
          <a:ext cx="2291357" cy="3070683"/>
        </p:xfrm>
        <a:graphic>
          <a:graphicData uri="http://schemas.openxmlformats.org/drawingml/2006/table">
            <a:tbl>
              <a:tblPr/>
              <a:tblGrid>
                <a:gridCol w="1151939">
                  <a:extLst>
                    <a:ext uri="{9D8B030D-6E8A-4147-A177-3AD203B41FA5}">
                      <a16:colId xmlns:a16="http://schemas.microsoft.com/office/drawing/2014/main" val="3099718789"/>
                    </a:ext>
                  </a:extLst>
                </a:gridCol>
                <a:gridCol w="1139418">
                  <a:extLst>
                    <a:ext uri="{9D8B030D-6E8A-4147-A177-3AD203B41FA5}">
                      <a16:colId xmlns:a16="http://schemas.microsoft.com/office/drawing/2014/main" val="1917423269"/>
                    </a:ext>
                  </a:extLst>
                </a:gridCol>
              </a:tblGrid>
              <a:tr h="27915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61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height (cm)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61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weight (kg)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4417453"/>
                  </a:ext>
                </a:extLst>
              </a:tr>
              <a:tr h="279153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170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70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8432579"/>
                  </a:ext>
                </a:extLst>
              </a:tr>
              <a:tr h="279153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150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45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2772199"/>
                  </a:ext>
                </a:extLst>
              </a:tr>
              <a:tr h="279153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160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55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67967743"/>
                  </a:ext>
                </a:extLst>
              </a:tr>
              <a:tr h="279153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180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60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0341496"/>
                  </a:ext>
                </a:extLst>
              </a:tr>
              <a:tr h="279153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172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80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9287561"/>
                  </a:ext>
                </a:extLst>
              </a:tr>
              <a:tr h="279153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100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17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1747155"/>
                  </a:ext>
                </a:extLst>
              </a:tr>
              <a:tr h="279153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110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20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54037078"/>
                  </a:ext>
                </a:extLst>
              </a:tr>
              <a:tr h="279153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90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20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68959152"/>
                  </a:ext>
                </a:extLst>
              </a:tr>
              <a:tr h="279153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105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18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3468857"/>
                  </a:ext>
                </a:extLst>
              </a:tr>
              <a:tr h="279153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88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21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58167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8665639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0DE1E5-1882-4618-A264-B0429C586F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Principal Component Analysis (PCA)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1DBD011-D49F-42BE-81F4-F86416D65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835C7-4181-47F3-A53C-DB2A56D99C38}" type="slidenum">
              <a:rPr lang="en-CA" smtClean="0"/>
              <a:t>83</a:t>
            </a:fld>
            <a:endParaRPr lang="en-CA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4835D85-8F60-4564-A577-33F65F261A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456" y="1065893"/>
            <a:ext cx="5334000" cy="4000500"/>
          </a:xfrm>
          <a:prstGeom prst="rect">
            <a:avLst/>
          </a:prstGeom>
        </p:spPr>
      </p:pic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5213D414-CC6F-4783-B4DD-0EF8FA4892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4607213"/>
              </p:ext>
            </p:extLst>
          </p:nvPr>
        </p:nvGraphicFramePr>
        <p:xfrm>
          <a:off x="7230013" y="1065893"/>
          <a:ext cx="2291357" cy="3070683"/>
        </p:xfrm>
        <a:graphic>
          <a:graphicData uri="http://schemas.openxmlformats.org/drawingml/2006/table">
            <a:tbl>
              <a:tblPr/>
              <a:tblGrid>
                <a:gridCol w="1151939">
                  <a:extLst>
                    <a:ext uri="{9D8B030D-6E8A-4147-A177-3AD203B41FA5}">
                      <a16:colId xmlns:a16="http://schemas.microsoft.com/office/drawing/2014/main" val="3099718789"/>
                    </a:ext>
                  </a:extLst>
                </a:gridCol>
                <a:gridCol w="1139418">
                  <a:extLst>
                    <a:ext uri="{9D8B030D-6E8A-4147-A177-3AD203B41FA5}">
                      <a16:colId xmlns:a16="http://schemas.microsoft.com/office/drawing/2014/main" val="1917423269"/>
                    </a:ext>
                  </a:extLst>
                </a:gridCol>
              </a:tblGrid>
              <a:tr h="27915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61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height (cm)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61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weight (kg)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4417453"/>
                  </a:ext>
                </a:extLst>
              </a:tr>
              <a:tr h="279153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170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70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8432579"/>
                  </a:ext>
                </a:extLst>
              </a:tr>
              <a:tr h="279153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150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45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2772199"/>
                  </a:ext>
                </a:extLst>
              </a:tr>
              <a:tr h="279153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160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55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67967743"/>
                  </a:ext>
                </a:extLst>
              </a:tr>
              <a:tr h="279153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180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60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0341496"/>
                  </a:ext>
                </a:extLst>
              </a:tr>
              <a:tr h="279153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172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80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9287561"/>
                  </a:ext>
                </a:extLst>
              </a:tr>
              <a:tr h="279153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100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17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1747155"/>
                  </a:ext>
                </a:extLst>
              </a:tr>
              <a:tr h="279153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110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20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54037078"/>
                  </a:ext>
                </a:extLst>
              </a:tr>
              <a:tr h="279153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90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20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68959152"/>
                  </a:ext>
                </a:extLst>
              </a:tr>
              <a:tr h="279153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105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18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3468857"/>
                  </a:ext>
                </a:extLst>
              </a:tr>
              <a:tr h="279153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88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21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5816755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F640802-4788-4956-9AFB-EDD72B7C3ABC}"/>
                  </a:ext>
                </a:extLst>
              </p:cNvPr>
              <p:cNvSpPr txBox="1"/>
              <p:nvPr/>
            </p:nvSpPr>
            <p:spPr>
              <a:xfrm>
                <a:off x="5793099" y="2308846"/>
                <a:ext cx="143691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ko-KR" sz="32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ko-KR" altLang="en-US" sz="32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F640802-4788-4956-9AFB-EDD72B7C3A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3099" y="2308846"/>
                <a:ext cx="1436914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DC03C10-997C-43A8-BA35-9900EBF8E9A3}"/>
                  </a:ext>
                </a:extLst>
              </p:cNvPr>
              <p:cNvSpPr txBox="1"/>
              <p:nvPr/>
            </p:nvSpPr>
            <p:spPr>
              <a:xfrm>
                <a:off x="480869" y="5618103"/>
                <a:ext cx="2291359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altLang="ko-KR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altLang="ko-KR" sz="3200" b="0" i="1" smtClean="0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ko-KR" altLang="en-US" sz="32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DC03C10-997C-43A8-BA35-9900EBF8E9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869" y="5618103"/>
                <a:ext cx="2291359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228433E-FB26-4B98-8D74-CFFA81BB679C}"/>
                  </a:ext>
                </a:extLst>
              </p:cNvPr>
              <p:cNvSpPr txBox="1"/>
              <p:nvPr/>
            </p:nvSpPr>
            <p:spPr>
              <a:xfrm>
                <a:off x="5624456" y="4465086"/>
                <a:ext cx="413467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altLang="ko-KR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32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ko-KR" sz="32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altLang="ko-KR" sz="3200" b="0" i="0" smtClean="0">
                          <a:latin typeface="Cambria Math" panose="02040503050406030204" pitchFamily="18" charset="0"/>
                        </a:rPr>
                        <m:t>mean</m:t>
                      </m:r>
                      <m:d>
                        <m:dPr>
                          <m:ctrlP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</m:oMath>
                  </m:oMathPara>
                </a14:m>
                <a:endParaRPr lang="ko-KR" altLang="en-US" sz="32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228433E-FB26-4B98-8D74-CFFA81BB67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4456" y="4465086"/>
                <a:ext cx="4134672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ED5991C-6293-4878-95D7-6BC366714237}"/>
                  </a:ext>
                </a:extLst>
              </p:cNvPr>
              <p:cNvSpPr txBox="1"/>
              <p:nvPr/>
            </p:nvSpPr>
            <p:spPr>
              <a:xfrm>
                <a:off x="2772228" y="5648880"/>
                <a:ext cx="69869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800" dirty="0">
                    <a:sym typeface="Wingdings" panose="05000000000000000000" pitchFamily="2" charset="2"/>
                  </a:rPr>
                  <a:t> Covariance matrix of </a:t>
                </a:r>
                <a14:m>
                  <m:oMath xmlns:m="http://schemas.openxmlformats.org/officeDocument/2006/math">
                    <m:r>
                      <a:rPr lang="en-US" altLang="ko-KR" sz="2800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𝑌</m:t>
                    </m:r>
                  </m:oMath>
                </a14:m>
                <a:r>
                  <a:rPr lang="en-US" altLang="ko-KR" sz="2800" dirty="0">
                    <a:sym typeface="Wingdings" panose="05000000000000000000" pitchFamily="2" charset="2"/>
                  </a:rPr>
                  <a:t> should be diagonal.</a:t>
                </a:r>
                <a:endParaRPr lang="ko-KR" altLang="en-US" sz="28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ED5991C-6293-4878-95D7-6BC3667142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2228" y="5648880"/>
                <a:ext cx="6986900" cy="523220"/>
              </a:xfrm>
              <a:prstGeom prst="rect">
                <a:avLst/>
              </a:prstGeom>
              <a:blipFill>
                <a:blip r:embed="rId6"/>
                <a:stretch>
                  <a:fillRect l="-1832" t="-15294" b="-341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4839904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800649-A756-4937-A91B-A8515D5798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Principal Component Analysis (PCA)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80BE732-22C4-4280-BF9F-38B4AF9BD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835C7-4181-47F3-A53C-DB2A56D99C38}" type="slidenum">
              <a:rPr lang="en-CA" smtClean="0"/>
              <a:t>84</a:t>
            </a:fld>
            <a:endParaRPr lang="en-CA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287EFB2-E64C-4C4E-A26B-45318DF673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456" y="1065893"/>
            <a:ext cx="5334000" cy="40005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B0C73ED-3490-4BDB-A3CB-22C4BF56B7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2705" y="1214572"/>
            <a:ext cx="4835789" cy="119505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57FA342-0ABF-4FF1-BEF3-D8A17D4E4C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2705" y="2831002"/>
            <a:ext cx="4510806" cy="59232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00B9D7F-2E57-416A-96C7-27217E76A6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3482" y="3651009"/>
            <a:ext cx="3250214" cy="54676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8F9A5B7-4DB6-41A6-80CB-1EE5A51EA5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62502" y="4510808"/>
            <a:ext cx="2187059" cy="48601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7DC64F3-CA95-49F7-9BC4-7460953D9410}"/>
                  </a:ext>
                </a:extLst>
              </p:cNvPr>
              <p:cNvSpPr txBox="1"/>
              <p:nvPr/>
            </p:nvSpPr>
            <p:spPr>
              <a:xfrm>
                <a:off x="621689" y="5745444"/>
                <a:ext cx="6986900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altLang="ko-KR" sz="2800" dirty="0">
                    <a:sym typeface="Wingdings" panose="05000000000000000000" pitchFamily="2" charset="2"/>
                  </a:rPr>
                  <a:t>Column vectors of </a:t>
                </a:r>
                <a14:m>
                  <m:oMath xmlns:m="http://schemas.openxmlformats.org/officeDocument/2006/math">
                    <m:r>
                      <a:rPr lang="en-US" altLang="ko-KR" sz="2800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𝑉</m:t>
                    </m:r>
                  </m:oMath>
                </a14:m>
                <a:r>
                  <a:rPr lang="en-US" altLang="ko-KR" sz="2800" dirty="0">
                    <a:sym typeface="Wingdings" panose="05000000000000000000" pitchFamily="2" charset="2"/>
                  </a:rPr>
                  <a:t> are principal axes.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altLang="ko-KR" sz="2800" dirty="0">
                    <a:sym typeface="Wingdings" panose="05000000000000000000" pitchFamily="2" charset="2"/>
                  </a:rPr>
                  <a:t>lab: </a:t>
                </a:r>
                <a:r>
                  <a:rPr lang="en-US" altLang="ko-KR" sz="2800" dirty="0" err="1">
                    <a:sym typeface="Wingdings" panose="05000000000000000000" pitchFamily="2" charset="2"/>
                  </a:rPr>
                  <a:t>example_PCA_simple.m</a:t>
                </a:r>
                <a:endParaRPr lang="en-US" altLang="ko-KR" sz="2800" dirty="0">
                  <a:sym typeface="Wingdings" panose="05000000000000000000" pitchFamily="2" charset="2"/>
                </a:endParaRP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7DC64F3-CA95-49F7-9BC4-7460953D94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689" y="5745444"/>
                <a:ext cx="6986900" cy="954107"/>
              </a:xfrm>
              <a:prstGeom prst="rect">
                <a:avLst/>
              </a:prstGeom>
              <a:blipFill>
                <a:blip r:embed="rId7"/>
                <a:stretch>
                  <a:fillRect l="-1571" t="-5732" b="-17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3035474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5B9F7E-00FB-49C6-A0F6-CA82F410F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Principal Component Analysis (PCA)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7B0F63C-B8DF-4442-8037-23004506B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835C7-4181-47F3-A53C-DB2A56D99C38}" type="slidenum">
              <a:rPr lang="en-CA" smtClean="0"/>
              <a:t>85</a:t>
            </a:fld>
            <a:endParaRPr lang="en-CA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EE13AF1-4851-4EEC-8B39-6576D58CBF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456" y="929404"/>
            <a:ext cx="3802573" cy="285193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05D18D0-4701-4F3F-8A33-35B38C4B87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3029" y="929404"/>
            <a:ext cx="3802573" cy="285193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AAD1F33-41A3-44E5-87F8-D9A3373E34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456" y="3943576"/>
            <a:ext cx="3802573" cy="28519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859DE9E-F6CA-48EF-A497-5528CCAC0752}"/>
              </a:ext>
            </a:extLst>
          </p:cNvPr>
          <p:cNvSpPr txBox="1"/>
          <p:nvPr/>
        </p:nvSpPr>
        <p:spPr>
          <a:xfrm>
            <a:off x="4605523" y="4415434"/>
            <a:ext cx="606851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dirty="0">
                <a:sym typeface="Wingdings" panose="05000000000000000000" pitchFamily="2" charset="2"/>
              </a:rPr>
              <a:t>300 fruit images are</a:t>
            </a:r>
            <a:r>
              <a:rPr lang="ko-KR" altLang="en-US" sz="2800" dirty="0">
                <a:sym typeface="Wingdings" panose="05000000000000000000" pitchFamily="2" charset="2"/>
              </a:rPr>
              <a:t> </a:t>
            </a:r>
            <a:r>
              <a:rPr lang="en-US" altLang="ko-KR" sz="2800" dirty="0">
                <a:sym typeface="Wingdings" panose="05000000000000000000" pitchFamily="2" charset="2"/>
              </a:rPr>
              <a:t>given.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dirty="0">
                <a:sym typeface="Wingdings" panose="05000000000000000000" pitchFamily="2" charset="2"/>
              </a:rPr>
              <a:t>The size of each image is 100 x 100.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dirty="0">
                <a:sym typeface="Wingdings" panose="05000000000000000000" pitchFamily="2" charset="2"/>
              </a:rPr>
              <a:t>How to divide the fruit images into three groups?</a:t>
            </a:r>
          </a:p>
        </p:txBody>
      </p:sp>
    </p:spTree>
    <p:extLst>
      <p:ext uri="{BB962C8B-B14F-4D97-AF65-F5344CB8AC3E}">
        <p14:creationId xmlns:p14="http://schemas.microsoft.com/office/powerpoint/2010/main" val="274147901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DD0799-4769-4A0E-883E-A937FA323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Principal Component Analysis (PCA)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CEA39C3-FB29-4FC9-B36E-B5D439DC4F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835C7-4181-47F3-A53C-DB2A56D99C38}" type="slidenum">
              <a:rPr lang="en-CA" smtClean="0"/>
              <a:t>86</a:t>
            </a:fld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72AF7B3-F169-4501-B0E2-78022EFF0E4A}"/>
                  </a:ext>
                </a:extLst>
              </p:cNvPr>
              <p:cNvSpPr txBox="1"/>
              <p:nvPr/>
            </p:nvSpPr>
            <p:spPr>
              <a:xfrm>
                <a:off x="290456" y="1742789"/>
                <a:ext cx="143691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ko-KR" sz="32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ko-KR" altLang="en-US" sz="32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72AF7B3-F169-4501-B0E2-78022EFF0E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456" y="1742789"/>
                <a:ext cx="1436914" cy="5847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그림 4">
            <a:extLst>
              <a:ext uri="{FF2B5EF4-FFF2-40B4-BE49-F238E27FC236}">
                <a16:creationId xmlns:a16="http://schemas.microsoft.com/office/drawing/2014/main" id="{C8110C81-030A-460A-94A4-655F0AE79D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160" y="1227590"/>
            <a:ext cx="3143250" cy="181927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8E34EA36-91F5-4AD0-B06B-D9AC3DD001B7}"/>
              </a:ext>
            </a:extLst>
          </p:cNvPr>
          <p:cNvSpPr/>
          <p:nvPr/>
        </p:nvSpPr>
        <p:spPr>
          <a:xfrm>
            <a:off x="1597479" y="1761218"/>
            <a:ext cx="2879271" cy="13425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DD3C8B-3E7F-4CAB-B073-24E949AEB4F9}"/>
              </a:ext>
            </a:extLst>
          </p:cNvPr>
          <p:cNvSpPr txBox="1"/>
          <p:nvPr/>
        </p:nvSpPr>
        <p:spPr>
          <a:xfrm>
            <a:off x="5189723" y="1592887"/>
            <a:ext cx="34208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ym typeface="Wingdings" panose="05000000000000000000" pitchFamily="2" charset="2"/>
              </a:rPr>
              <a:t>flattened single image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7EEF372A-60D4-41E6-9AAC-C485ACBF1972}"/>
              </a:ext>
            </a:extLst>
          </p:cNvPr>
          <p:cNvCxnSpPr>
            <a:cxnSpLocks/>
          </p:cNvCxnSpPr>
          <p:nvPr/>
        </p:nvCxnSpPr>
        <p:spPr>
          <a:xfrm flipH="1">
            <a:off x="4605020" y="1823720"/>
            <a:ext cx="5207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B4A8508-70D3-45BB-A2E0-EAD99743F426}"/>
              </a:ext>
            </a:extLst>
          </p:cNvPr>
          <p:cNvSpPr/>
          <p:nvPr/>
        </p:nvSpPr>
        <p:spPr>
          <a:xfrm>
            <a:off x="2133455" y="1290964"/>
            <a:ext cx="138965" cy="161519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E718B1A8-FBB6-415F-9CD8-AEF35F016BF4}"/>
              </a:ext>
            </a:extLst>
          </p:cNvPr>
          <p:cNvCxnSpPr>
            <a:cxnSpLocks/>
          </p:cNvCxnSpPr>
          <p:nvPr/>
        </p:nvCxnSpPr>
        <p:spPr>
          <a:xfrm flipV="1">
            <a:off x="2208083" y="2991617"/>
            <a:ext cx="0" cy="54828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984192C-8E3B-4205-8B02-FAA83BC9204C}"/>
              </a:ext>
            </a:extLst>
          </p:cNvPr>
          <p:cNvSpPr txBox="1"/>
          <p:nvPr/>
        </p:nvSpPr>
        <p:spPr>
          <a:xfrm>
            <a:off x="1704843" y="3580493"/>
            <a:ext cx="34208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ym typeface="Wingdings" panose="05000000000000000000" pitchFamily="2" charset="2"/>
              </a:rPr>
              <a:t>single feature (pixel value)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0BFD0C2-3D7E-40D5-AC95-00987DABF705}"/>
                  </a:ext>
                </a:extLst>
              </p:cNvPr>
              <p:cNvSpPr txBox="1"/>
              <p:nvPr/>
            </p:nvSpPr>
            <p:spPr>
              <a:xfrm>
                <a:off x="748420" y="4390765"/>
                <a:ext cx="469988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5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5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ko-KR" sz="5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altLang="ko-KR" sz="5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5400" b="0" i="1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m:rPr>
                          <m:sty m:val="p"/>
                        </m:rPr>
                        <a:rPr lang="en-US" altLang="ko-KR" sz="5400" b="0" i="0" smtClean="0">
                          <a:latin typeface="Cambria Math" panose="02040503050406030204" pitchFamily="18" charset="0"/>
                        </a:rPr>
                        <m:t>Σ</m:t>
                      </m:r>
                      <m:sSup>
                        <m:sSupPr>
                          <m:ctrlPr>
                            <a:rPr lang="en-US" altLang="ko-KR" sz="5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5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altLang="ko-KR" sz="5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ko-KR" altLang="en-US" sz="5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0BFD0C2-3D7E-40D5-AC95-00987DABF7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420" y="4390765"/>
                <a:ext cx="4699880" cy="92333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8A1E34E-A984-4B58-96A2-AC7C7FC905F5}"/>
                  </a:ext>
                </a:extLst>
              </p:cNvPr>
              <p:cNvSpPr txBox="1"/>
              <p:nvPr/>
            </p:nvSpPr>
            <p:spPr>
              <a:xfrm>
                <a:off x="1745605" y="5804767"/>
                <a:ext cx="170737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300×300</m:t>
                      </m:r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8A1E34E-A984-4B58-96A2-AC7C7FC905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5605" y="5804767"/>
                <a:ext cx="1707376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3024489-0203-45E8-AC9B-2793B12424DA}"/>
                  </a:ext>
                </a:extLst>
              </p:cNvPr>
              <p:cNvSpPr txBox="1"/>
              <p:nvPr/>
            </p:nvSpPr>
            <p:spPr>
              <a:xfrm>
                <a:off x="2812411" y="6261967"/>
                <a:ext cx="181843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300×300</m:t>
                      </m:r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3024489-0203-45E8-AC9B-2793B12424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2411" y="6261967"/>
                <a:ext cx="1818430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9522655-7EA9-42D2-B799-C4072D4A08B8}"/>
                  </a:ext>
                </a:extLst>
              </p:cNvPr>
              <p:cNvSpPr txBox="1"/>
              <p:nvPr/>
            </p:nvSpPr>
            <p:spPr>
              <a:xfrm>
                <a:off x="4279655" y="5804767"/>
                <a:ext cx="218463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300×10000</m:t>
                      </m:r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9522655-7EA9-42D2-B799-C4072D4A08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9655" y="5804767"/>
                <a:ext cx="2184635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9C736140-8173-4CC5-A43A-CE65D2976121}"/>
              </a:ext>
            </a:extLst>
          </p:cNvPr>
          <p:cNvCxnSpPr>
            <a:cxnSpLocks/>
          </p:cNvCxnSpPr>
          <p:nvPr/>
        </p:nvCxnSpPr>
        <p:spPr>
          <a:xfrm flipV="1">
            <a:off x="2785970" y="5233132"/>
            <a:ext cx="376010" cy="49801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938A7C35-6340-446C-99DB-9576CA514651}"/>
              </a:ext>
            </a:extLst>
          </p:cNvPr>
          <p:cNvCxnSpPr>
            <a:cxnSpLocks/>
          </p:cNvCxnSpPr>
          <p:nvPr/>
        </p:nvCxnSpPr>
        <p:spPr>
          <a:xfrm flipH="1" flipV="1">
            <a:off x="4257366" y="5233133"/>
            <a:ext cx="477569" cy="50541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C71BCFC4-58B3-445B-8D5F-0CA515FAEC08}"/>
              </a:ext>
            </a:extLst>
          </p:cNvPr>
          <p:cNvCxnSpPr>
            <a:cxnSpLocks/>
          </p:cNvCxnSpPr>
          <p:nvPr/>
        </p:nvCxnSpPr>
        <p:spPr>
          <a:xfrm flipV="1">
            <a:off x="3704868" y="5233132"/>
            <a:ext cx="0" cy="92899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C406E24-C41B-40A6-B24B-FE446ABB06A1}"/>
                  </a:ext>
                </a:extLst>
              </p:cNvPr>
              <p:cNvSpPr txBox="1"/>
              <p:nvPr/>
            </p:nvSpPr>
            <p:spPr>
              <a:xfrm>
                <a:off x="6743702" y="3811012"/>
                <a:ext cx="143691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altLang="ko-KR" sz="32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ko-KR" altLang="en-US" sz="32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C406E24-C41B-40A6-B24B-FE446ABB06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3702" y="3811012"/>
                <a:ext cx="1436914" cy="58477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4" name="그림 23">
            <a:extLst>
              <a:ext uri="{FF2B5EF4-FFF2-40B4-BE49-F238E27FC236}">
                <a16:creationId xmlns:a16="http://schemas.microsoft.com/office/drawing/2014/main" id="{D5301ED4-7A05-4C0B-AA48-F16BA946AB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2406" y="3295813"/>
            <a:ext cx="3143250" cy="1819275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17E32047-A735-4080-8D0C-C8CAAE97D5F6}"/>
              </a:ext>
            </a:extLst>
          </p:cNvPr>
          <p:cNvSpPr/>
          <p:nvPr/>
        </p:nvSpPr>
        <p:spPr>
          <a:xfrm>
            <a:off x="8144378" y="3359751"/>
            <a:ext cx="364622" cy="161519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AA240535-70EA-4035-A9B8-4E4516C786AB}"/>
              </a:ext>
            </a:extLst>
          </p:cNvPr>
          <p:cNvCxnSpPr>
            <a:cxnSpLocks/>
          </p:cNvCxnSpPr>
          <p:nvPr/>
        </p:nvCxnSpPr>
        <p:spPr>
          <a:xfrm flipV="1">
            <a:off x="8316783" y="5041411"/>
            <a:ext cx="0" cy="54828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6CB400FA-7C3B-46AA-B876-D4533CF85062}"/>
              </a:ext>
            </a:extLst>
          </p:cNvPr>
          <p:cNvSpPr txBox="1"/>
          <p:nvPr/>
        </p:nvSpPr>
        <p:spPr>
          <a:xfrm>
            <a:off x="7153144" y="5630287"/>
            <a:ext cx="2359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ym typeface="Wingdings" panose="05000000000000000000" pitchFamily="2" charset="2"/>
              </a:rPr>
              <a:t>principal axes</a:t>
            </a:r>
          </a:p>
        </p:txBody>
      </p:sp>
    </p:spTree>
    <p:extLst>
      <p:ext uri="{BB962C8B-B14F-4D97-AF65-F5344CB8AC3E}">
        <p14:creationId xmlns:p14="http://schemas.microsoft.com/office/powerpoint/2010/main" val="90284434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77E426-E26A-44B0-BE14-3E4D5BF01C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Principal Component Analysis (PCA)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1C029D9-E47F-46FC-A0DD-BC0E78DBC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835C7-4181-47F3-A53C-DB2A56D99C38}" type="slidenum">
              <a:rPr lang="en-CA" smtClean="0"/>
              <a:t>87</a:t>
            </a:fld>
            <a:endParaRPr lang="en-CA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F77595A-F4D8-4322-ACA3-647E1A36B3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456" y="1047750"/>
            <a:ext cx="5334000" cy="40005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4BB5A7F-A6A3-4905-BB77-95A156DDB0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1200" y="1123950"/>
            <a:ext cx="5334000" cy="4000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EA209D4-BA02-4A34-B6C1-4C2869168E49}"/>
              </a:ext>
            </a:extLst>
          </p:cNvPr>
          <p:cNvSpPr txBox="1"/>
          <p:nvPr/>
        </p:nvSpPr>
        <p:spPr>
          <a:xfrm>
            <a:off x="290456" y="5833130"/>
            <a:ext cx="51625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dirty="0">
                <a:sym typeface="Wingdings" panose="05000000000000000000" pitchFamily="2" charset="2"/>
              </a:rPr>
              <a:t>lab: </a:t>
            </a:r>
            <a:r>
              <a:rPr lang="en-US" altLang="ko-KR" sz="2800" dirty="0" err="1">
                <a:sym typeface="Wingdings" panose="05000000000000000000" pitchFamily="2" charset="2"/>
              </a:rPr>
              <a:t>example_PCA_fruit.m</a:t>
            </a:r>
            <a:endParaRPr lang="en-US" altLang="ko-KR" sz="2800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73235855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A6B289E3-BFA9-416A-9E01-AEA8F43C30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5860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3.5 Pseudoinverse</a:t>
            </a:r>
            <a:endParaRPr lang="ko-KR" altLang="en-US" dirty="0"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6445210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1452E641-59D3-4859-96AF-7743C0B4E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Inverse of a </a:t>
            </a:r>
            <a:r>
              <a:rPr lang="en-US" altLang="ko-KR" i="1" dirty="0"/>
              <a:t>non-square</a:t>
            </a:r>
            <a:r>
              <a:rPr lang="en-US" altLang="ko-KR" dirty="0"/>
              <a:t> matrix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B3F5DC0-677F-4932-8360-C3A582DD9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835C7-4181-47F3-A53C-DB2A56D99C38}" type="slidenum">
              <a:rPr lang="en-CA" smtClean="0"/>
              <a:t>89</a:t>
            </a:fld>
            <a:endParaRPr lang="en-CA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031E1BDD-F477-403E-A687-0DA61F60EEF5}"/>
              </a:ext>
            </a:extLst>
          </p:cNvPr>
          <p:cNvSpPr/>
          <p:nvPr/>
        </p:nvSpPr>
        <p:spPr>
          <a:xfrm>
            <a:off x="546100" y="2036772"/>
            <a:ext cx="1722700" cy="1785928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51A18C63-2917-4B3E-A107-77A1B243B379}"/>
                  </a:ext>
                </a:extLst>
              </p:cNvPr>
              <p:cNvSpPr txBox="1"/>
              <p:nvPr/>
            </p:nvSpPr>
            <p:spPr>
              <a:xfrm>
                <a:off x="893100" y="1744384"/>
                <a:ext cx="1028700" cy="58477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</m:sSup>
                    </m:oMath>
                  </m:oMathPara>
                </a14:m>
                <a:endParaRPr lang="ko-KR" altLang="en-US" sz="32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51A18C63-2917-4B3E-A107-77A1B243B3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100" y="1744384"/>
                <a:ext cx="1028700" cy="5847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타원 49">
            <a:extLst>
              <a:ext uri="{FF2B5EF4-FFF2-40B4-BE49-F238E27FC236}">
                <a16:creationId xmlns:a16="http://schemas.microsoft.com/office/drawing/2014/main" id="{0E2627C3-75BD-4CF4-9C5D-1112331AD580}"/>
              </a:ext>
            </a:extLst>
          </p:cNvPr>
          <p:cNvSpPr/>
          <p:nvPr/>
        </p:nvSpPr>
        <p:spPr>
          <a:xfrm>
            <a:off x="3073400" y="2036772"/>
            <a:ext cx="1722700" cy="1785928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A6FB401B-B650-4181-B75B-C87F4D43C3F4}"/>
                  </a:ext>
                </a:extLst>
              </p:cNvPr>
              <p:cNvSpPr txBox="1"/>
              <p:nvPr/>
            </p:nvSpPr>
            <p:spPr>
              <a:xfrm>
                <a:off x="3420400" y="1744384"/>
                <a:ext cx="1028700" cy="58477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ko-KR" altLang="en-US" sz="320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A6FB401B-B650-4181-B75B-C87F4D43C3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0400" y="1744384"/>
                <a:ext cx="1028700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타원 51">
            <a:extLst>
              <a:ext uri="{FF2B5EF4-FFF2-40B4-BE49-F238E27FC236}">
                <a16:creationId xmlns:a16="http://schemas.microsoft.com/office/drawing/2014/main" id="{FD5D7F4F-F81C-4ED4-88D3-75C4241019FB}"/>
              </a:ext>
            </a:extLst>
          </p:cNvPr>
          <p:cNvSpPr/>
          <p:nvPr/>
        </p:nvSpPr>
        <p:spPr>
          <a:xfrm>
            <a:off x="5600700" y="2036772"/>
            <a:ext cx="1722700" cy="1785928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73DB0005-3659-4418-996E-089A5EA7F922}"/>
                  </a:ext>
                </a:extLst>
              </p:cNvPr>
              <p:cNvSpPr txBox="1"/>
              <p:nvPr/>
            </p:nvSpPr>
            <p:spPr>
              <a:xfrm>
                <a:off x="5947700" y="1744384"/>
                <a:ext cx="1028700" cy="58477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</m:sSup>
                    </m:oMath>
                  </m:oMathPara>
                </a14:m>
                <a:endParaRPr lang="ko-KR" altLang="en-US" sz="32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73DB0005-3659-4418-996E-089A5EA7F9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7700" y="1744384"/>
                <a:ext cx="1028700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타원 53">
            <a:extLst>
              <a:ext uri="{FF2B5EF4-FFF2-40B4-BE49-F238E27FC236}">
                <a16:creationId xmlns:a16="http://schemas.microsoft.com/office/drawing/2014/main" id="{12A0ADCF-E2F7-434E-892D-2E5D2CA59A12}"/>
              </a:ext>
            </a:extLst>
          </p:cNvPr>
          <p:cNvSpPr/>
          <p:nvPr/>
        </p:nvSpPr>
        <p:spPr>
          <a:xfrm>
            <a:off x="8128000" y="2036772"/>
            <a:ext cx="1722700" cy="1785928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8A0F3A0B-0B1D-4433-A198-F0F54756F887}"/>
                  </a:ext>
                </a:extLst>
              </p:cNvPr>
              <p:cNvSpPr txBox="1"/>
              <p:nvPr/>
            </p:nvSpPr>
            <p:spPr>
              <a:xfrm>
                <a:off x="8475000" y="1744384"/>
                <a:ext cx="1028700" cy="58477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ko-KR" altLang="en-US" sz="3200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8A0F3A0B-0B1D-4433-A198-F0F54756F8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5000" y="1744384"/>
                <a:ext cx="1028700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4020D313-B00D-4DCA-A2EC-E454495C03EE}"/>
              </a:ext>
            </a:extLst>
          </p:cNvPr>
          <p:cNvCxnSpPr/>
          <p:nvPr/>
        </p:nvCxnSpPr>
        <p:spPr>
          <a:xfrm>
            <a:off x="2159000" y="2036771"/>
            <a:ext cx="116840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61F2F1E4-6B67-4D8B-A481-9CDBDE563FAE}"/>
              </a:ext>
            </a:extLst>
          </p:cNvPr>
          <p:cNvCxnSpPr/>
          <p:nvPr/>
        </p:nvCxnSpPr>
        <p:spPr>
          <a:xfrm>
            <a:off x="4622800" y="2036771"/>
            <a:ext cx="116840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4E96690C-664B-4DC2-85B2-0038D06F0B77}"/>
              </a:ext>
            </a:extLst>
          </p:cNvPr>
          <p:cNvCxnSpPr/>
          <p:nvPr/>
        </p:nvCxnSpPr>
        <p:spPr>
          <a:xfrm>
            <a:off x="7226300" y="2036771"/>
            <a:ext cx="116840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B0B40809-53C4-4625-BAA0-E89B13B4812D}"/>
                  </a:ext>
                </a:extLst>
              </p:cNvPr>
              <p:cNvSpPr txBox="1"/>
              <p:nvPr/>
            </p:nvSpPr>
            <p:spPr>
              <a:xfrm>
                <a:off x="4622800" y="1203804"/>
                <a:ext cx="1028700" cy="58477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ko-KR" altLang="en-US" sz="3200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B0B40809-53C4-4625-BAA0-E89B13B481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2800" y="1203804"/>
                <a:ext cx="1028700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E135C769-BEAB-4663-A459-7083E6394664}"/>
                  </a:ext>
                </a:extLst>
              </p:cNvPr>
              <p:cNvSpPr txBox="1"/>
              <p:nvPr/>
            </p:nvSpPr>
            <p:spPr>
              <a:xfrm>
                <a:off x="546100" y="4529129"/>
                <a:ext cx="9423400" cy="19645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800" dirty="0"/>
                  <a:t>Let </a:t>
                </a:r>
                <a14:m>
                  <m:oMath xmlns:m="http://schemas.openxmlformats.org/officeDocument/2006/math">
                    <m:r>
                      <a:rPr lang="en-US" altLang="ko-KR" sz="280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altLang="ko-KR" sz="2800" dirty="0"/>
                  <a:t> be an </a:t>
                </a:r>
                <a14:m>
                  <m:oMath xmlns:m="http://schemas.openxmlformats.org/officeDocument/2006/math">
                    <m:r>
                      <a:rPr lang="en-US" altLang="ko-KR" sz="2800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ko-KR" sz="2800" i="1" dirty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altLang="ko-KR" sz="2800" i="1" dirty="0" err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ko-KR" sz="2800" dirty="0"/>
                  <a:t> matrix </a:t>
                </a:r>
                <a14:m>
                  <m:oMath xmlns:m="http://schemas.openxmlformats.org/officeDocument/2006/math">
                    <m:r>
                      <a:rPr lang="en-US" altLang="ko-KR" sz="280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altLang="ko-KR" sz="2800" dirty="0"/>
                  <a:t> with full row rank (</a:t>
                </a:r>
                <a14:m>
                  <m:oMath xmlns:m="http://schemas.openxmlformats.org/officeDocument/2006/math">
                    <m:r>
                      <a:rPr lang="en-US" altLang="ko-KR" sz="2800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ko-KR" sz="2800" b="0" i="1" dirty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ko-KR" sz="28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ko-KR" sz="2800" dirty="0"/>
                  <a:t>).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800" dirty="0"/>
                  <a:t>Is there an </a:t>
                </a:r>
                <a14:m>
                  <m:oMath xmlns:m="http://schemas.openxmlformats.org/officeDocument/2006/math">
                    <m:r>
                      <a:rPr lang="en-US" altLang="ko-KR" sz="280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ko-KR" sz="2800" i="1" dirty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altLang="ko-KR" sz="2800" i="1" dirty="0" err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altLang="ko-KR" sz="2800" dirty="0"/>
                  <a:t> matrix </a:t>
                </a:r>
                <a14:m>
                  <m:oMath xmlns:m="http://schemas.openxmlformats.org/officeDocument/2006/math">
                    <m:r>
                      <a:rPr lang="en-US" altLang="ko-KR" sz="2800" i="1" dirty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altLang="ko-KR" sz="2800" dirty="0"/>
                  <a:t> such that </a:t>
                </a:r>
                <a14:m>
                  <m:oMath xmlns:m="http://schemas.openxmlformats.org/officeDocument/2006/math">
                    <m:r>
                      <a:rPr lang="en-US" altLang="ko-KR" sz="2800" i="1" dirty="0" smtClean="0">
                        <a:latin typeface="Cambria Math" panose="02040503050406030204" pitchFamily="18" charset="0"/>
                      </a:rPr>
                      <m:t>𝐵𝐴</m:t>
                    </m:r>
                    <m:r>
                      <a:rPr lang="en-US" altLang="ko-KR" sz="280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sz="2800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800" i="1" dirty="0" err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ko-KR" sz="2800" i="1" dirty="0" err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ko-KR" sz="2800" dirty="0"/>
                  <a:t>?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800" dirty="0"/>
                  <a:t>Is there an </a:t>
                </a:r>
                <a14:m>
                  <m:oMath xmlns:m="http://schemas.openxmlformats.org/officeDocument/2006/math">
                    <m:r>
                      <a:rPr lang="en-US" altLang="ko-KR" sz="2800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ko-KR" sz="2800" i="1" dirty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altLang="ko-KR" sz="2800" i="1" dirty="0" err="1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altLang="ko-KR" sz="2800" dirty="0"/>
                  <a:t> matrix </a:t>
                </a:r>
                <a14:m>
                  <m:oMath xmlns:m="http://schemas.openxmlformats.org/officeDocument/2006/math">
                    <m:r>
                      <a:rPr lang="en-US" altLang="ko-KR" sz="2800" i="1" dirty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altLang="ko-KR" sz="2800" dirty="0"/>
                  <a:t> such that </a:t>
                </a:r>
                <a14:m>
                  <m:oMath xmlns:m="http://schemas.openxmlformats.org/officeDocument/2006/math">
                    <m:r>
                      <a:rPr lang="en-US" altLang="ko-KR" sz="2800" i="1" dirty="0" smtClean="0">
                        <a:latin typeface="Cambria Math" panose="02040503050406030204" pitchFamily="18" charset="0"/>
                      </a:rPr>
                      <m:t>𝐴𝐵</m:t>
                    </m:r>
                    <m:r>
                      <a:rPr lang="en-US" altLang="ko-KR" sz="280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sz="2800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800" i="1" dirty="0" err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ko-KR" sz="2800" i="1" dirty="0" err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altLang="ko-KR" sz="2800" dirty="0"/>
                  <a:t>?</a:t>
                </a: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E135C769-BEAB-4663-A459-7083E63946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100" y="4529129"/>
                <a:ext cx="9423400" cy="1964512"/>
              </a:xfrm>
              <a:prstGeom prst="rect">
                <a:avLst/>
              </a:prstGeom>
              <a:blipFill>
                <a:blip r:embed="rId7"/>
                <a:stretch>
                  <a:fillRect l="-1165" b="-807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080FB216-66DB-4769-9A5B-61115ACCA850}"/>
                  </a:ext>
                </a:extLst>
              </p:cNvPr>
              <p:cNvSpPr txBox="1"/>
              <p:nvPr/>
            </p:nvSpPr>
            <p:spPr>
              <a:xfrm>
                <a:off x="2141800" y="1203804"/>
                <a:ext cx="1028700" cy="58477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ko-KR" altLang="en-US" sz="3200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080FB216-66DB-4769-9A5B-61115ACCA8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1800" y="1203804"/>
                <a:ext cx="1028700" cy="58477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EC38D819-C414-4E76-882F-0F37152EE8AB}"/>
                  </a:ext>
                </a:extLst>
              </p:cNvPr>
              <p:cNvSpPr txBox="1"/>
              <p:nvPr/>
            </p:nvSpPr>
            <p:spPr>
              <a:xfrm>
                <a:off x="7181650" y="1203804"/>
                <a:ext cx="1028700" cy="58477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ko-KR" altLang="en-US" sz="3200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EC38D819-C414-4E76-882F-0F37152EE8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1650" y="1203804"/>
                <a:ext cx="1028700" cy="58477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355205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C7E71A-092C-4DD8-929F-6174D1F5D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Examples of linear transformations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4AF3A06-1D53-4C35-BCED-78A4BCE9CC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Stretch / compression</a:t>
            </a:r>
          </a:p>
          <a:p>
            <a:r>
              <a:rPr lang="en-US" altLang="ko-KR" dirty="0"/>
              <a:t>Shear</a:t>
            </a:r>
          </a:p>
          <a:p>
            <a:r>
              <a:rPr lang="en-US" altLang="ko-KR" dirty="0"/>
              <a:t>Rotation</a:t>
            </a:r>
          </a:p>
          <a:p>
            <a:r>
              <a:rPr lang="en-US" altLang="ko-KR" dirty="0"/>
              <a:t>Reflection</a:t>
            </a:r>
          </a:p>
          <a:p>
            <a:endParaRPr lang="en-US" altLang="ko-KR" dirty="0"/>
          </a:p>
          <a:p>
            <a:r>
              <a:rPr lang="en-US" altLang="ko-KR" dirty="0"/>
              <a:t>lab: </a:t>
            </a:r>
            <a:r>
              <a:rPr lang="en-US" altLang="ko-KR" dirty="0" err="1"/>
              <a:t>example_matrix_is_a_linear_transformation.m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Q. Is translation a </a:t>
            </a:r>
            <a:r>
              <a:rPr lang="en-US" altLang="ko-KR" i="1" dirty="0"/>
              <a:t>linear</a:t>
            </a:r>
            <a:r>
              <a:rPr lang="en-US" altLang="ko-KR" dirty="0"/>
              <a:t> transformation? (cf. </a:t>
            </a:r>
            <a:r>
              <a:rPr lang="en-US" altLang="ko-KR" dirty="0">
                <a:hlinkClick r:id="rId2"/>
              </a:rPr>
              <a:t>Affine transformation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11F40BB-040D-4A0A-B2C4-EE37C4FCEA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835C7-4181-47F3-A53C-DB2A56D99C38}" type="slidenum">
              <a:rPr lang="en-CA" smtClean="0"/>
              <a:t>9</a:t>
            </a:fld>
            <a:endParaRPr lang="en-CA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D568B0-FDA6-4B7D-BB75-F96411CC71AF}"/>
              </a:ext>
            </a:extLst>
          </p:cNvPr>
          <p:cNvSpPr txBox="1"/>
          <p:nvPr/>
        </p:nvSpPr>
        <p:spPr>
          <a:xfrm>
            <a:off x="0" y="6488668"/>
            <a:ext cx="3390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source: </a:t>
            </a:r>
            <a:r>
              <a:rPr lang="ko-KR" altLang="en-US" dirty="0" err="1"/>
              <a:t>공돌이의</a:t>
            </a:r>
            <a:r>
              <a:rPr lang="ko-KR" altLang="en-US" dirty="0"/>
              <a:t> 수학 정리 노트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08623309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FEC392-AC4A-4314-8425-8F3C705FC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Inverse of a </a:t>
            </a:r>
            <a:r>
              <a:rPr lang="en-US" altLang="ko-KR" i="1" dirty="0"/>
              <a:t>non-square</a:t>
            </a:r>
            <a:r>
              <a:rPr lang="en-US" altLang="ko-KR" dirty="0"/>
              <a:t> matrix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B1A1FB3-164D-4B4F-92F7-0E79DD40E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835C7-4181-47F3-A53C-DB2A56D99C38}" type="slidenum">
              <a:rPr lang="en-CA" smtClean="0"/>
              <a:t>90</a:t>
            </a:fld>
            <a:endParaRPr lang="en-CA"/>
          </a:p>
        </p:txBody>
      </p: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15500ADC-F263-47D8-AAAE-5A9FEB151904}"/>
              </a:ext>
            </a:extLst>
          </p:cNvPr>
          <p:cNvGrpSpPr/>
          <p:nvPr/>
        </p:nvGrpSpPr>
        <p:grpSpPr>
          <a:xfrm>
            <a:off x="666235" y="1129399"/>
            <a:ext cx="4037729" cy="2513478"/>
            <a:chOff x="504738" y="1511559"/>
            <a:chExt cx="4037729" cy="2513478"/>
          </a:xfrm>
        </p:grpSpPr>
        <p:cxnSp>
          <p:nvCxnSpPr>
            <p:cNvPr id="57" name="직선 화살표 연결선 56">
              <a:extLst>
                <a:ext uri="{FF2B5EF4-FFF2-40B4-BE49-F238E27FC236}">
                  <a16:creationId xmlns:a16="http://schemas.microsoft.com/office/drawing/2014/main" id="{98E6AA93-2999-4FB9-A9BB-E14DF050252F}"/>
                </a:ext>
              </a:extLst>
            </p:cNvPr>
            <p:cNvCxnSpPr>
              <a:cxnSpLocks/>
            </p:cNvCxnSpPr>
            <p:nvPr/>
          </p:nvCxnSpPr>
          <p:spPr>
            <a:xfrm>
              <a:off x="1009521" y="2154470"/>
              <a:ext cx="0" cy="114273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화살표 연결선 57">
              <a:extLst>
                <a:ext uri="{FF2B5EF4-FFF2-40B4-BE49-F238E27FC236}">
                  <a16:creationId xmlns:a16="http://schemas.microsoft.com/office/drawing/2014/main" id="{6DA5A76D-22E7-4927-B11D-437E272FEF62}"/>
                </a:ext>
              </a:extLst>
            </p:cNvPr>
            <p:cNvCxnSpPr/>
            <p:nvPr/>
          </p:nvCxnSpPr>
          <p:spPr>
            <a:xfrm>
              <a:off x="1400664" y="1905964"/>
              <a:ext cx="2070100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화살표 연결선 58">
              <a:extLst>
                <a:ext uri="{FF2B5EF4-FFF2-40B4-BE49-F238E27FC236}">
                  <a16:creationId xmlns:a16="http://schemas.microsoft.com/office/drawing/2014/main" id="{CE83389C-E171-4EA1-8925-BF3CBAE0585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33000" y="2153305"/>
              <a:ext cx="0" cy="114506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916ADA36-49F2-43FE-9ECA-BAED331EC00E}"/>
                    </a:ext>
                  </a:extLst>
                </p:cNvPr>
                <p:cNvSpPr txBox="1"/>
                <p:nvPr/>
              </p:nvSpPr>
              <p:spPr>
                <a:xfrm>
                  <a:off x="714828" y="1721298"/>
                  <a:ext cx="66422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altLang="ko-KR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  <m:sub>
                            <m:r>
                              <a:rPr lang="en-US" altLang="ko-KR" b="0" i="1" dirty="0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916ADA36-49F2-43FE-9ECA-BAED331EC00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4828" y="1721298"/>
                  <a:ext cx="664221" cy="369332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64FF64D4-238D-4256-B447-54526E699749}"/>
                    </a:ext>
                  </a:extLst>
                </p:cNvPr>
                <p:cNvSpPr txBox="1"/>
                <p:nvPr/>
              </p:nvSpPr>
              <p:spPr>
                <a:xfrm>
                  <a:off x="1965919" y="1511559"/>
                  <a:ext cx="112620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altLang="ko-KR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b="0" i="1" dirty="0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</m:d>
                          </m:e>
                          <m:sub>
                            <m:r>
                              <a:rPr lang="en-US" altLang="ko-KR" b="0" i="1" dirty="0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64FF64D4-238D-4256-B447-54526E69974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65919" y="1511559"/>
                  <a:ext cx="1126206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B4A94FEE-7848-42D6-A86E-E21770A2B602}"/>
                    </a:ext>
                  </a:extLst>
                </p:cNvPr>
                <p:cNvSpPr txBox="1"/>
                <p:nvPr/>
              </p:nvSpPr>
              <p:spPr>
                <a:xfrm>
                  <a:off x="3533248" y="1721298"/>
                  <a:ext cx="99950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altLang="ko-KR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b="0" i="1" dirty="0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  <m:d>
                                  <m:dPr>
                                    <m:ctrlPr>
                                      <a:rPr lang="en-US" altLang="ko-KR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R" b="0" i="1" dirty="0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e>
                            </m:d>
                          </m:e>
                          <m:sub>
                            <m:r>
                              <a:rPr lang="en-US" altLang="ko-KR" b="0" i="1" dirty="0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B4A94FEE-7848-42D6-A86E-E21770A2B60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33248" y="1721298"/>
                  <a:ext cx="999504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51D06330-B901-4B60-B430-E6D0933CD2B2}"/>
                    </a:ext>
                  </a:extLst>
                </p:cNvPr>
                <p:cNvSpPr txBox="1"/>
                <p:nvPr/>
              </p:nvSpPr>
              <p:spPr>
                <a:xfrm>
                  <a:off x="711325" y="3418893"/>
                  <a:ext cx="68364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altLang="ko-KR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  <m:sub>
                            <m:r>
                              <a:rPr lang="en-US" altLang="ko-KR" b="0" i="1" dirty="0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51D06330-B901-4B60-B430-E6D0933CD2B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1325" y="3418893"/>
                  <a:ext cx="683649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4" name="직선 화살표 연결선 63">
              <a:extLst>
                <a:ext uri="{FF2B5EF4-FFF2-40B4-BE49-F238E27FC236}">
                  <a16:creationId xmlns:a16="http://schemas.microsoft.com/office/drawing/2014/main" id="{125659C7-C20C-49C9-96EF-654744097167}"/>
                </a:ext>
              </a:extLst>
            </p:cNvPr>
            <p:cNvCxnSpPr>
              <a:cxnSpLocks/>
            </p:cNvCxnSpPr>
            <p:nvPr/>
          </p:nvCxnSpPr>
          <p:spPr>
            <a:xfrm>
              <a:off x="1400664" y="3603559"/>
              <a:ext cx="211334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040E1FAE-CB1F-408E-8630-FE26993BF0BA}"/>
                    </a:ext>
                  </a:extLst>
                </p:cNvPr>
                <p:cNvSpPr txBox="1"/>
                <p:nvPr/>
              </p:nvSpPr>
              <p:spPr>
                <a:xfrm>
                  <a:off x="1952389" y="3648267"/>
                  <a:ext cx="1134605" cy="37677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ko-KR" b="0" i="1" dirty="0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altLang="ko-KR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b="0" i="1" dirty="0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</m:d>
                          </m:e>
                          <m:sub>
                            <m:r>
                              <a:rPr lang="en-US" altLang="ko-KR" b="0" i="1" dirty="0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sub>
                          <m:sup>
                            <m:r>
                              <a:rPr lang="en-US" altLang="ko-KR" b="0" i="1" dirty="0" smtClean="0">
                                <a:latin typeface="Cambria Math" panose="02040503050406030204" pitchFamily="18" charset="0"/>
                              </a:rPr>
                              <m:t>𝑈</m:t>
                            </m:r>
                          </m:sup>
                        </m:sSubSup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en-US" altLang="ko-KR" b="0" i="0" dirty="0" smtClean="0">
                            <a:latin typeface="Cambria Math" panose="02040503050406030204" pitchFamily="18" charset="0"/>
                          </a:rPr>
                          <m:t>Σ</m:t>
                        </m:r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040E1FAE-CB1F-408E-8630-FE26993BF0B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52389" y="3648267"/>
                  <a:ext cx="1134605" cy="376770"/>
                </a:xfrm>
                <a:prstGeom prst="rect">
                  <a:avLst/>
                </a:prstGeom>
                <a:blipFill>
                  <a:blip r:embed="rId6"/>
                  <a:stretch>
                    <a:fillRect b="-161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EB5F8BD2-90BC-4B22-A43D-A16A05CBE8CB}"/>
                    </a:ext>
                  </a:extLst>
                </p:cNvPr>
                <p:cNvSpPr txBox="1"/>
                <p:nvPr/>
              </p:nvSpPr>
              <p:spPr>
                <a:xfrm>
                  <a:off x="3523534" y="3418893"/>
                  <a:ext cx="101893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altLang="ko-KR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b="0" i="1" dirty="0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  <m:d>
                                  <m:dPr>
                                    <m:ctrlPr>
                                      <a:rPr lang="en-US" altLang="ko-KR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R" i="1" dirty="0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e>
                            </m:d>
                          </m:e>
                          <m:sub>
                            <m:r>
                              <a:rPr lang="en-US" altLang="ko-KR" b="0" i="1" dirty="0" smtClean="0">
                                <a:latin typeface="Cambria Math" panose="02040503050406030204" pitchFamily="18" charset="0"/>
                              </a:rPr>
                              <m:t>𝑈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EB5F8BD2-90BC-4B22-A43D-A16A05CBE8C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23534" y="3418893"/>
                  <a:ext cx="1018933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7174424A-5B06-4332-B583-509C2F62B759}"/>
                    </a:ext>
                  </a:extLst>
                </p:cNvPr>
                <p:cNvSpPr txBox="1"/>
                <p:nvPr/>
              </p:nvSpPr>
              <p:spPr>
                <a:xfrm>
                  <a:off x="504738" y="2541171"/>
                  <a:ext cx="54220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7174424A-5B06-4332-B583-509C2F62B75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4738" y="2541171"/>
                  <a:ext cx="542200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CAA34BE8-3FF1-470E-AD7A-210CD92C57D4}"/>
                    </a:ext>
                  </a:extLst>
                </p:cNvPr>
                <p:cNvSpPr txBox="1"/>
                <p:nvPr/>
              </p:nvSpPr>
              <p:spPr>
                <a:xfrm>
                  <a:off x="4033000" y="2541171"/>
                  <a:ext cx="42960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CAA34BE8-3FF1-470E-AD7A-210CD92C57D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33000" y="2541171"/>
                  <a:ext cx="429605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64B67460-B30E-40C9-AF41-8F9B1D70DE3F}"/>
              </a:ext>
            </a:extLst>
          </p:cNvPr>
          <p:cNvGrpSpPr/>
          <p:nvPr/>
        </p:nvGrpSpPr>
        <p:grpSpPr>
          <a:xfrm>
            <a:off x="6412477" y="1129399"/>
            <a:ext cx="4037729" cy="2513478"/>
            <a:chOff x="504738" y="1511559"/>
            <a:chExt cx="4037729" cy="2513478"/>
          </a:xfrm>
        </p:grpSpPr>
        <p:cxnSp>
          <p:nvCxnSpPr>
            <p:cNvPr id="71" name="직선 화살표 연결선 70">
              <a:extLst>
                <a:ext uri="{FF2B5EF4-FFF2-40B4-BE49-F238E27FC236}">
                  <a16:creationId xmlns:a16="http://schemas.microsoft.com/office/drawing/2014/main" id="{EE4AF941-C22B-492E-A23D-B00DD6869E4D}"/>
                </a:ext>
              </a:extLst>
            </p:cNvPr>
            <p:cNvCxnSpPr>
              <a:cxnSpLocks/>
            </p:cNvCxnSpPr>
            <p:nvPr/>
          </p:nvCxnSpPr>
          <p:spPr>
            <a:xfrm>
              <a:off x="1009521" y="2154470"/>
              <a:ext cx="0" cy="114273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화살표 연결선 71">
              <a:extLst>
                <a:ext uri="{FF2B5EF4-FFF2-40B4-BE49-F238E27FC236}">
                  <a16:creationId xmlns:a16="http://schemas.microsoft.com/office/drawing/2014/main" id="{0583948C-96ED-47B5-8690-68FCF7808848}"/>
                </a:ext>
              </a:extLst>
            </p:cNvPr>
            <p:cNvCxnSpPr/>
            <p:nvPr/>
          </p:nvCxnSpPr>
          <p:spPr>
            <a:xfrm>
              <a:off x="1400664" y="1905964"/>
              <a:ext cx="2070100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화살표 연결선 72">
              <a:extLst>
                <a:ext uri="{FF2B5EF4-FFF2-40B4-BE49-F238E27FC236}">
                  <a16:creationId xmlns:a16="http://schemas.microsoft.com/office/drawing/2014/main" id="{E25223A1-7424-469D-94AE-96FE2A36A0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33000" y="2153305"/>
              <a:ext cx="0" cy="114506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2DE052FA-C7A5-443C-B8D5-7DEE49176809}"/>
                    </a:ext>
                  </a:extLst>
                </p:cNvPr>
                <p:cNvSpPr txBox="1"/>
                <p:nvPr/>
              </p:nvSpPr>
              <p:spPr>
                <a:xfrm>
                  <a:off x="714828" y="1721298"/>
                  <a:ext cx="66422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altLang="ko-KR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  <m:sub>
                            <m:r>
                              <a:rPr lang="en-US" altLang="ko-KR" b="0" i="1" dirty="0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2DE052FA-C7A5-443C-B8D5-7DEE491768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4828" y="1721298"/>
                  <a:ext cx="664221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A9E36195-357D-45EC-82A1-12CF7D71C267}"/>
                    </a:ext>
                  </a:extLst>
                </p:cNvPr>
                <p:cNvSpPr txBox="1"/>
                <p:nvPr/>
              </p:nvSpPr>
              <p:spPr>
                <a:xfrm>
                  <a:off x="1965919" y="1511559"/>
                  <a:ext cx="112620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altLang="ko-KR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b="0" i="1" dirty="0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</m:d>
                          </m:e>
                          <m:sub>
                            <m:r>
                              <a:rPr lang="en-US" altLang="ko-KR" b="0" i="1" dirty="0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A9E36195-357D-45EC-82A1-12CF7D71C26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65919" y="1511559"/>
                  <a:ext cx="1126206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E0FA74BF-F1D6-4FD1-957D-E2196AC20C91}"/>
                    </a:ext>
                  </a:extLst>
                </p:cNvPr>
                <p:cNvSpPr txBox="1"/>
                <p:nvPr/>
              </p:nvSpPr>
              <p:spPr>
                <a:xfrm>
                  <a:off x="3533248" y="1721298"/>
                  <a:ext cx="99950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altLang="ko-KR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b="0" i="1" dirty="0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  <m:d>
                                  <m:dPr>
                                    <m:ctrlPr>
                                      <a:rPr lang="en-US" altLang="ko-KR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R" b="0" i="1" dirty="0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e>
                            </m:d>
                          </m:e>
                          <m:sub>
                            <m:r>
                              <a:rPr lang="en-US" altLang="ko-KR" b="0" i="1" dirty="0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E0FA74BF-F1D6-4FD1-957D-E2196AC20C9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33248" y="1721298"/>
                  <a:ext cx="999504" cy="36933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14ED02D3-DA98-41C8-A0B6-74BCC1C48571}"/>
                    </a:ext>
                  </a:extLst>
                </p:cNvPr>
                <p:cNvSpPr txBox="1"/>
                <p:nvPr/>
              </p:nvSpPr>
              <p:spPr>
                <a:xfrm>
                  <a:off x="711325" y="3418893"/>
                  <a:ext cx="68364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altLang="ko-KR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  <m:sub>
                            <m:r>
                              <a:rPr lang="en-US" altLang="ko-KR" b="0" i="1" dirty="0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14ED02D3-DA98-41C8-A0B6-74BCC1C4857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1325" y="3418893"/>
                  <a:ext cx="683649" cy="369332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8" name="직선 화살표 연결선 77">
              <a:extLst>
                <a:ext uri="{FF2B5EF4-FFF2-40B4-BE49-F238E27FC236}">
                  <a16:creationId xmlns:a16="http://schemas.microsoft.com/office/drawing/2014/main" id="{FBA059B6-2E70-4CA8-B9C3-F6FC349971FB}"/>
                </a:ext>
              </a:extLst>
            </p:cNvPr>
            <p:cNvCxnSpPr>
              <a:cxnSpLocks/>
            </p:cNvCxnSpPr>
            <p:nvPr/>
          </p:nvCxnSpPr>
          <p:spPr>
            <a:xfrm>
              <a:off x="1400664" y="3603559"/>
              <a:ext cx="211334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88218A58-31DC-4B02-B6C7-BE09FE0F5E41}"/>
                    </a:ext>
                  </a:extLst>
                </p:cNvPr>
                <p:cNvSpPr txBox="1"/>
                <p:nvPr/>
              </p:nvSpPr>
              <p:spPr>
                <a:xfrm>
                  <a:off x="1952389" y="3648267"/>
                  <a:ext cx="1207767" cy="37677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ko-KR" b="0" i="1" dirty="0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altLang="ko-KR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b="0" i="1" dirty="0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</m:d>
                          </m:e>
                          <m:sub>
                            <m:r>
                              <a:rPr lang="en-US" altLang="ko-KR" b="0" i="1" dirty="0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sub>
                          <m:sup>
                            <m:r>
                              <a:rPr lang="en-US" altLang="ko-KR" b="0" i="1" dirty="0" smtClean="0">
                                <a:latin typeface="Cambria Math" panose="02040503050406030204" pitchFamily="18" charset="0"/>
                              </a:rPr>
                              <m:t>𝑈</m:t>
                            </m:r>
                          </m:sup>
                        </m:sSubSup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ko-KR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b="0" i="0" dirty="0" smtClean="0">
                                <a:latin typeface="Cambria Math" panose="02040503050406030204" pitchFamily="18" charset="0"/>
                              </a:rPr>
                              <m:t>Σ</m:t>
                            </m:r>
                          </m:e>
                          <m:sub>
                            <m:r>
                              <a:rPr lang="en-US" altLang="ko-KR" b="0" i="0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88218A58-31DC-4B02-B6C7-BE09FE0F5E4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52389" y="3648267"/>
                  <a:ext cx="1207767" cy="376770"/>
                </a:xfrm>
                <a:prstGeom prst="rect">
                  <a:avLst/>
                </a:prstGeom>
                <a:blipFill>
                  <a:blip r:embed="rId14"/>
                  <a:stretch>
                    <a:fillRect b="-161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97806BA5-218B-4D15-8A51-5D34787256BD}"/>
                    </a:ext>
                  </a:extLst>
                </p:cNvPr>
                <p:cNvSpPr txBox="1"/>
                <p:nvPr/>
              </p:nvSpPr>
              <p:spPr>
                <a:xfrm>
                  <a:off x="3523534" y="3418893"/>
                  <a:ext cx="101893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altLang="ko-KR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b="0" i="1" dirty="0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  <m:d>
                                  <m:dPr>
                                    <m:ctrlPr>
                                      <a:rPr lang="en-US" altLang="ko-KR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R" i="1" dirty="0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e>
                            </m:d>
                          </m:e>
                          <m:sub>
                            <m:r>
                              <a:rPr lang="en-US" altLang="ko-KR" b="0" i="1" dirty="0" smtClean="0">
                                <a:latin typeface="Cambria Math" panose="02040503050406030204" pitchFamily="18" charset="0"/>
                              </a:rPr>
                              <m:t>𝑈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97806BA5-218B-4D15-8A51-5D34787256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23534" y="3418893"/>
                  <a:ext cx="1018933" cy="369332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1DCB8635-16BF-4767-B949-C641879D04A1}"/>
                    </a:ext>
                  </a:extLst>
                </p:cNvPr>
                <p:cNvSpPr txBox="1"/>
                <p:nvPr/>
              </p:nvSpPr>
              <p:spPr>
                <a:xfrm>
                  <a:off x="504738" y="2541171"/>
                  <a:ext cx="513346" cy="37266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1DCB8635-16BF-4767-B949-C641879D04A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4738" y="2541171"/>
                  <a:ext cx="513346" cy="372666"/>
                </a:xfrm>
                <a:prstGeom prst="rect">
                  <a:avLst/>
                </a:prstGeom>
                <a:blipFill>
                  <a:blip r:embed="rId16"/>
                  <a:stretch>
                    <a:fillRect b="-163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A1B5B0CA-B743-447C-B99E-CAE7CC7D4AC8}"/>
                    </a:ext>
                  </a:extLst>
                </p:cNvPr>
                <p:cNvSpPr txBox="1"/>
                <p:nvPr/>
              </p:nvSpPr>
              <p:spPr>
                <a:xfrm>
                  <a:off x="4033000" y="2541171"/>
                  <a:ext cx="48417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A1B5B0CA-B743-447C-B99E-CAE7CC7D4AC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33000" y="2541171"/>
                  <a:ext cx="484172" cy="369332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84D4C6E7-45B5-4E42-AD2F-DDFF73A1A881}"/>
                  </a:ext>
                </a:extLst>
              </p:cNvPr>
              <p:cNvSpPr txBox="1"/>
              <p:nvPr/>
            </p:nvSpPr>
            <p:spPr>
              <a:xfrm>
                <a:off x="414272" y="5598561"/>
                <a:ext cx="5158665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sz="2800" dirty="0"/>
                  <a:t>Reversing the direction does not work because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2800" i="0" dirty="0" smtClean="0">
                        <a:latin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US" altLang="ko-KR" sz="2800" dirty="0"/>
                  <a:t> is not square.</a:t>
                </a:r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84D4C6E7-45B5-4E42-AD2F-DDFF73A1A8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272" y="5598561"/>
                <a:ext cx="5158665" cy="954107"/>
              </a:xfrm>
              <a:prstGeom prst="rect">
                <a:avLst/>
              </a:prstGeom>
              <a:blipFill>
                <a:blip r:embed="rId18"/>
                <a:stretch>
                  <a:fillRect l="-2128" t="-5732" r="-3546" b="-17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9BDCE34A-4D87-4BD0-AD75-547AC284D850}"/>
                  </a:ext>
                </a:extLst>
              </p:cNvPr>
              <p:cNvSpPr txBox="1"/>
              <p:nvPr/>
            </p:nvSpPr>
            <p:spPr>
              <a:xfrm>
                <a:off x="6376677" y="5386750"/>
                <a:ext cx="5382436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sz="2800" dirty="0"/>
                  <a:t>Reversing the direction </a:t>
                </a:r>
                <a:r>
                  <a:rPr lang="en-US" altLang="ko-KR" sz="2800" i="1" dirty="0"/>
                  <a:t>works</a:t>
                </a:r>
                <a:r>
                  <a:rPr lang="en-US" altLang="ko-KR" sz="2800" dirty="0"/>
                  <a:t> for the </a:t>
                </a:r>
                <a:r>
                  <a:rPr lang="en-US" altLang="ko-KR" sz="2800" i="1" dirty="0"/>
                  <a:t>reduced</a:t>
                </a:r>
                <a:r>
                  <a:rPr lang="en-US" altLang="ko-KR" sz="2800" dirty="0"/>
                  <a:t> SVD if </a:t>
                </a:r>
                <a14:m>
                  <m:oMath xmlns:m="http://schemas.openxmlformats.org/officeDocument/2006/math">
                    <m:r>
                      <a:rPr lang="en-US" altLang="ko-KR" sz="280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altLang="ko-KR" sz="2800" dirty="0"/>
                  <a:t> has full row rank.</a:t>
                </a:r>
                <a:endParaRPr lang="ko-KR" altLang="en-US" sz="2800" dirty="0"/>
              </a:p>
            </p:txBody>
          </p:sp>
        </mc:Choice>
        <mc:Fallback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9BDCE34A-4D87-4BD0-AD75-547AC284D8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6677" y="5386750"/>
                <a:ext cx="5382436" cy="1384995"/>
              </a:xfrm>
              <a:prstGeom prst="rect">
                <a:avLst/>
              </a:prstGeom>
              <a:blipFill>
                <a:blip r:embed="rId19"/>
                <a:stretch>
                  <a:fillRect l="-2039" t="-4405" r="-793" b="-1189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BA5386C2-F878-4716-8401-1289B3212FA9}"/>
                  </a:ext>
                </a:extLst>
              </p:cNvPr>
              <p:cNvSpPr txBox="1"/>
              <p:nvPr/>
            </p:nvSpPr>
            <p:spPr>
              <a:xfrm>
                <a:off x="1171018" y="3965288"/>
                <a:ext cx="283650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ko-KR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3600" b="0" i="1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m:rPr>
                          <m:sty m:val="p"/>
                        </m:rPr>
                        <a:rPr lang="en-US" altLang="ko-KR" sz="3600" b="0" i="0" smtClean="0">
                          <a:latin typeface="Cambria Math" panose="02040503050406030204" pitchFamily="18" charset="0"/>
                        </a:rPr>
                        <m:t>Σ</m:t>
                      </m:r>
                      <m:sSup>
                        <m:sSupPr>
                          <m:ctrlPr>
                            <a:rPr lang="en-US" altLang="ko-KR" sz="3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36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altLang="ko-KR" sz="3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ko-KR" altLang="en-US" sz="3600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BA5386C2-F878-4716-8401-1289B3212F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1018" y="3965288"/>
                <a:ext cx="2836506" cy="646331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52E1D2EF-4F79-4318-80F8-A846D498414E}"/>
                  </a:ext>
                </a:extLst>
              </p:cNvPr>
              <p:cNvSpPr txBox="1"/>
              <p:nvPr/>
            </p:nvSpPr>
            <p:spPr>
              <a:xfrm>
                <a:off x="1682750" y="5016953"/>
                <a:ext cx="86270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ko-KR" altLang="en-US" sz="1600" dirty="0"/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52E1D2EF-4F79-4318-80F8-A846D49841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2750" y="5016953"/>
                <a:ext cx="862701" cy="338554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F30AA1BF-5250-44EA-94FB-BC2B1AAF6D93}"/>
                  </a:ext>
                </a:extLst>
              </p:cNvPr>
              <p:cNvSpPr txBox="1"/>
              <p:nvPr/>
            </p:nvSpPr>
            <p:spPr>
              <a:xfrm>
                <a:off x="2527567" y="5016953"/>
                <a:ext cx="75733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ko-KR" altLang="en-US" sz="1600" dirty="0"/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F30AA1BF-5250-44EA-94FB-BC2B1AAF6D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7567" y="5016953"/>
                <a:ext cx="757334" cy="338554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972D630B-9A1B-4FEE-92EC-2190D723B704}"/>
                  </a:ext>
                </a:extLst>
              </p:cNvPr>
              <p:cNvSpPr txBox="1"/>
              <p:nvPr/>
            </p:nvSpPr>
            <p:spPr>
              <a:xfrm>
                <a:off x="3339718" y="5016953"/>
                <a:ext cx="75733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ko-KR" altLang="en-US" sz="1600" dirty="0"/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972D630B-9A1B-4FEE-92EC-2190D723B7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9718" y="5016953"/>
                <a:ext cx="757334" cy="338554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E429740B-9847-43AE-A757-2ABF126296AE}"/>
              </a:ext>
            </a:extLst>
          </p:cNvPr>
          <p:cNvCxnSpPr>
            <a:cxnSpLocks/>
          </p:cNvCxnSpPr>
          <p:nvPr/>
        </p:nvCxnSpPr>
        <p:spPr>
          <a:xfrm flipV="1">
            <a:off x="2151557" y="4526280"/>
            <a:ext cx="376010" cy="49801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9BDD4445-8E60-443B-B1FF-963AF47D9692}"/>
              </a:ext>
            </a:extLst>
          </p:cNvPr>
          <p:cNvCxnSpPr>
            <a:cxnSpLocks/>
          </p:cNvCxnSpPr>
          <p:nvPr/>
        </p:nvCxnSpPr>
        <p:spPr>
          <a:xfrm flipH="1" flipV="1">
            <a:off x="3203844" y="4526281"/>
            <a:ext cx="477569" cy="50541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E023B287-C8E0-4ED2-B636-054A0022B439}"/>
              </a:ext>
            </a:extLst>
          </p:cNvPr>
          <p:cNvCxnSpPr>
            <a:cxnSpLocks/>
          </p:cNvCxnSpPr>
          <p:nvPr/>
        </p:nvCxnSpPr>
        <p:spPr>
          <a:xfrm flipV="1">
            <a:off x="2899001" y="4526280"/>
            <a:ext cx="0" cy="49815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DEA375FA-43D3-4AD7-A017-D5230F3D721A}"/>
                  </a:ext>
                </a:extLst>
              </p:cNvPr>
              <p:cNvSpPr txBox="1"/>
              <p:nvPr/>
            </p:nvSpPr>
            <p:spPr>
              <a:xfrm>
                <a:off x="6972108" y="3800188"/>
                <a:ext cx="2836506" cy="6532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ko-KR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6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altLang="ko-KR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3600" b="0" i="0" smtClean="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altLang="ko-KR" sz="3600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Sup>
                        <m:sSubSupPr>
                          <m:ctrlPr>
                            <a:rPr lang="en-US" altLang="ko-KR" sz="36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36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ko-KR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3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</m:oMath>
                  </m:oMathPara>
                </a14:m>
                <a:endParaRPr lang="ko-KR" altLang="en-US" sz="3600" dirty="0"/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DEA375FA-43D3-4AD7-A017-D5230F3D72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2108" y="3800188"/>
                <a:ext cx="2836506" cy="653256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23E53B34-575D-489F-A3E6-469448EC86E1}"/>
                  </a:ext>
                </a:extLst>
              </p:cNvPr>
              <p:cNvSpPr txBox="1"/>
              <p:nvPr/>
            </p:nvSpPr>
            <p:spPr>
              <a:xfrm>
                <a:off x="7344140" y="4940753"/>
                <a:ext cx="86270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ko-KR" altLang="en-US" sz="1600" dirty="0"/>
              </a:p>
            </p:txBody>
          </p:sp>
        </mc:Choice>
        <mc:Fallback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23E53B34-575D-489F-A3E6-469448EC86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4140" y="4940753"/>
                <a:ext cx="862701" cy="338554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33276CB9-4E3A-420C-941F-D203DFF0CA71}"/>
                  </a:ext>
                </a:extLst>
              </p:cNvPr>
              <p:cNvSpPr txBox="1"/>
              <p:nvPr/>
            </p:nvSpPr>
            <p:spPr>
              <a:xfrm>
                <a:off x="8247922" y="4940753"/>
                <a:ext cx="91880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ko-KR" altLang="en-US" sz="1600" dirty="0"/>
              </a:p>
            </p:txBody>
          </p:sp>
        </mc:Choice>
        <mc:Fallback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33276CB9-4E3A-420C-941F-D203DFF0CA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7922" y="4940753"/>
                <a:ext cx="918804" cy="338554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ECC89D83-1EDA-4258-8924-0151FFC6F954}"/>
                  </a:ext>
                </a:extLst>
              </p:cNvPr>
              <p:cNvSpPr txBox="1"/>
              <p:nvPr/>
            </p:nvSpPr>
            <p:spPr>
              <a:xfrm>
                <a:off x="9356708" y="4940753"/>
                <a:ext cx="75733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ko-KR" altLang="en-US" sz="1600" dirty="0"/>
              </a:p>
            </p:txBody>
          </p:sp>
        </mc:Choice>
        <mc:Fallback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ECC89D83-1EDA-4258-8924-0151FFC6F9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6708" y="4940753"/>
                <a:ext cx="757334" cy="338554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38D81952-09CF-4A12-B660-EA0D812EF244}"/>
              </a:ext>
            </a:extLst>
          </p:cNvPr>
          <p:cNvCxnSpPr>
            <a:cxnSpLocks/>
          </p:cNvCxnSpPr>
          <p:nvPr/>
        </p:nvCxnSpPr>
        <p:spPr>
          <a:xfrm flipV="1">
            <a:off x="7812947" y="4450080"/>
            <a:ext cx="376010" cy="49801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022E22AD-42FE-4639-B370-E62B9C27D778}"/>
              </a:ext>
            </a:extLst>
          </p:cNvPr>
          <p:cNvCxnSpPr>
            <a:cxnSpLocks/>
          </p:cNvCxnSpPr>
          <p:nvPr/>
        </p:nvCxnSpPr>
        <p:spPr>
          <a:xfrm flipH="1" flipV="1">
            <a:off x="9220834" y="4450081"/>
            <a:ext cx="477569" cy="50541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9EAA14B5-33E7-42AF-8124-A70CE1FAEA71}"/>
              </a:ext>
            </a:extLst>
          </p:cNvPr>
          <p:cNvCxnSpPr>
            <a:cxnSpLocks/>
          </p:cNvCxnSpPr>
          <p:nvPr/>
        </p:nvCxnSpPr>
        <p:spPr>
          <a:xfrm flipV="1">
            <a:off x="8700091" y="4450080"/>
            <a:ext cx="0" cy="49815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622048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86F5A2-636A-49B2-BB0F-3302AD794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Inverse of a </a:t>
            </a:r>
            <a:r>
              <a:rPr lang="en-US" altLang="ko-KR" i="1" dirty="0"/>
              <a:t>non-square</a:t>
            </a:r>
            <a:r>
              <a:rPr lang="en-US" altLang="ko-KR" dirty="0"/>
              <a:t> matrix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8C44277-FF03-4540-9803-320B29683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835C7-4181-47F3-A53C-DB2A56D99C38}" type="slidenum">
              <a:rPr lang="en-CA" smtClean="0"/>
              <a:t>91</a:t>
            </a:fld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0B50D7B-6564-4FF8-A5E6-6E4D301A9DEB}"/>
                  </a:ext>
                </a:extLst>
              </p:cNvPr>
              <p:cNvSpPr txBox="1"/>
              <p:nvPr/>
            </p:nvSpPr>
            <p:spPr>
              <a:xfrm>
                <a:off x="290456" y="1056545"/>
                <a:ext cx="11512800" cy="48373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sz="2800" dirty="0"/>
                  <a:t>Let </a:t>
                </a:r>
                <a14:m>
                  <m:oMath xmlns:m="http://schemas.openxmlformats.org/officeDocument/2006/math">
                    <m:r>
                      <a:rPr lang="en-US" altLang="ko-KR" sz="2800" i="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altLang="ko-KR" sz="2800" dirty="0"/>
                  <a:t> be an </a:t>
                </a:r>
                <a14:m>
                  <m:oMath xmlns:m="http://schemas.openxmlformats.org/officeDocument/2006/math">
                    <m:r>
                      <a:rPr lang="en-US" altLang="ko-KR" sz="2800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ko-KR" sz="2800" i="1" dirty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altLang="ko-KR" sz="2800" i="1" dirty="0" err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ko-KR" sz="2800" dirty="0"/>
                  <a:t> matrix, </a:t>
                </a:r>
                <a14:m>
                  <m:oMath xmlns:m="http://schemas.openxmlformats.org/officeDocument/2006/math">
                    <m:r>
                      <a:rPr lang="en-US" altLang="ko-KR" sz="2800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ko-KR" sz="2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ko-KR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280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altLang="ko-KR" sz="280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Sup>
                      <m:sSubSupPr>
                        <m:ctrlPr>
                          <a:rPr lang="en-US" altLang="ko-KR" sz="2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</m:oMath>
                </a14:m>
                <a:r>
                  <a:rPr lang="ko-KR" altLang="en-US" sz="2800" dirty="0"/>
                  <a:t> </a:t>
                </a:r>
                <a:r>
                  <a:rPr lang="en-US" altLang="ko-KR" sz="2800" dirty="0"/>
                  <a:t>be the SVD of </a:t>
                </a:r>
                <a14:m>
                  <m:oMath xmlns:m="http://schemas.openxmlformats.org/officeDocument/2006/math">
                    <m:r>
                      <a:rPr lang="en-US" altLang="ko-KR" sz="280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altLang="ko-KR" sz="2800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lang="en-US" altLang="ko-KR" sz="2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Sup>
                      <m:sSubSupPr>
                        <m:ctrlP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altLang="ko-KR" sz="2800" b="0" i="0" smtClean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sSubSup>
                      <m:sSubSupPr>
                        <m:ctrlP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</m:oMath>
                </a14:m>
                <a:r>
                  <a:rPr lang="en-US" altLang="ko-KR" sz="2800" dirty="0"/>
                  <a:t>.</a:t>
                </a:r>
                <a:endParaRPr lang="ko-KR" altLang="en-US" sz="2800" dirty="0"/>
              </a:p>
              <a:p>
                <a:endParaRPr lang="en-US" altLang="ko-KR" sz="28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sz="2800" dirty="0"/>
                  <a:t>If </a:t>
                </a:r>
                <a14:m>
                  <m:oMath xmlns:m="http://schemas.openxmlformats.org/officeDocument/2006/math">
                    <m:r>
                      <a:rPr lang="en-US" altLang="ko-KR" sz="280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altLang="ko-KR" sz="2800" dirty="0"/>
                  <a:t> is full row rank, </a:t>
                </a:r>
                <a14:m>
                  <m:oMath xmlns:m="http://schemas.openxmlformats.org/officeDocument/2006/math">
                    <m:r>
                      <a:rPr lang="en-US" altLang="ko-KR" sz="2800" b="0" i="1" smtClean="0">
                        <a:latin typeface="Cambria Math" panose="02040503050406030204" pitchFamily="18" charset="0"/>
                      </a:rPr>
                      <m:t>𝐴</m:t>
                    </m:r>
                    <m:sSup>
                      <m:sSupPr>
                        <m:ctrlP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lang="en-US" altLang="ko-KR" sz="2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altLang="ko-KR" sz="2800" dirty="0"/>
                  <a:t>, which is called the right inverse of </a:t>
                </a:r>
                <a14:m>
                  <m:oMath xmlns:m="http://schemas.openxmlformats.org/officeDocument/2006/math">
                    <m:r>
                      <a:rPr lang="en-US" altLang="ko-KR" sz="280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altLang="ko-KR" sz="2800" dirty="0"/>
                  <a:t>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ko-KR" sz="28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sz="2800" dirty="0"/>
                  <a:t>If </a:t>
                </a:r>
                <a14:m>
                  <m:oMath xmlns:m="http://schemas.openxmlformats.org/officeDocument/2006/math">
                    <m:r>
                      <a:rPr lang="en-US" altLang="ko-KR" sz="2800" i="1" dirty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altLang="ko-KR" sz="2800" dirty="0"/>
                  <a:t> is full column rank,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lang="en-US" altLang="ko-KR" sz="2800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ko-KR" sz="2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ko-KR" sz="2800" dirty="0"/>
                  <a:t>, which is called the left inverse of </a:t>
                </a:r>
                <a14:m>
                  <m:oMath xmlns:m="http://schemas.openxmlformats.org/officeDocument/2006/math">
                    <m:r>
                      <a:rPr lang="en-US" altLang="ko-KR" sz="280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altLang="ko-KR" sz="2800" dirty="0"/>
                  <a:t>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ko-KR" sz="28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sz="2800" dirty="0"/>
                  <a:t>[</a:t>
                </a:r>
                <a:r>
                  <a:rPr lang="en-US" altLang="ko-KR" sz="2800" dirty="0" err="1"/>
                  <a:t>Thm</a:t>
                </a:r>
                <a:r>
                  <a:rPr lang="en-US" altLang="ko-KR" sz="2800" dirty="0"/>
                  <a:t>] If </a:t>
                </a:r>
                <a14:m>
                  <m:oMath xmlns:m="http://schemas.openxmlformats.org/officeDocument/2006/math">
                    <m:r>
                      <a:rPr lang="en-US" altLang="ko-KR" sz="280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altLang="ko-KR" sz="2800" dirty="0"/>
                  <a:t> is an </a:t>
                </a:r>
                <a14:m>
                  <m:oMath xmlns:m="http://schemas.openxmlformats.org/officeDocument/2006/math">
                    <m:r>
                      <a:rPr lang="en-US" altLang="ko-KR" sz="2800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ko-KR" sz="2800" i="1" dirty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altLang="ko-KR" sz="2800" i="1" dirty="0" err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ko-KR" sz="2800" dirty="0"/>
                  <a:t> matrix with full column rank, then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ko-KR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2800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p>
                                  <m:r>
                                    <a:rPr lang="en-US" altLang="ko-KR" sz="28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e>
                        <m:sup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altLang="ko-KR" sz="28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ko-KR" sz="28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sz="2800" dirty="0"/>
                  <a:t>If </a:t>
                </a:r>
                <a14:m>
                  <m:oMath xmlns:m="http://schemas.openxmlformats.org/officeDocument/2006/math">
                    <m:r>
                      <a:rPr lang="en-US" altLang="ko-KR" sz="280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altLang="ko-KR" sz="2800" dirty="0"/>
                  <a:t> has full row rank, then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8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altLang="ko-KR" sz="2800" i="1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lang="en-US" altLang="ko-KR" sz="28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8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altLang="ko-KR" sz="28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altLang="ko-KR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ko-KR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8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sSup>
                                <m:sSupPr>
                                  <m:ctrlPr>
                                    <a:rPr lang="en-US" altLang="ko-KR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28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p>
                                  <m:r>
                                    <a:rPr lang="en-US" altLang="ko-KR" sz="28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altLang="ko-KR" sz="28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ko-KR" altLang="en-US" sz="28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0B50D7B-6564-4FF8-A5E6-6E4D301A9D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456" y="1056545"/>
                <a:ext cx="11512800" cy="4837350"/>
              </a:xfrm>
              <a:prstGeom prst="rect">
                <a:avLst/>
              </a:prstGeom>
              <a:blipFill>
                <a:blip r:embed="rId2"/>
                <a:stretch>
                  <a:fillRect l="-953" t="-100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8596210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7542C0-FD3E-4F38-8575-55849554D4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Properties of pseudoinverse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79E649A9-8B1F-4FDB-BDF6-B3D38068BB0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ko-KR" dirty="0"/>
                  <a:t>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r>
                  <a:rPr lang="en-US" altLang="ko-KR" dirty="0"/>
                  <a:t> is the pseudoinverse of an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altLang="ko-KR" i="1" dirty="0" err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ko-KR" dirty="0"/>
                  <a:t> matrix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altLang="ko-KR" dirty="0"/>
                  <a:t>, then:</a:t>
                </a:r>
              </a:p>
              <a:p>
                <a:pPr lvl="1"/>
                <a:r>
                  <a:rPr lang="en-US" altLang="ko-KR" dirty="0"/>
                  <a:t>(a)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𝐴</m:t>
                    </m:r>
                    <m:sSup>
                      <m:sSupPr>
                        <m:ctrlPr>
                          <a:rPr lang="en-US" altLang="ko-KR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altLang="ko-KR" dirty="0"/>
              </a:p>
              <a:p>
                <a:pPr lvl="1"/>
                <a:r>
                  <a:rPr lang="en-US" altLang="ko-KR" dirty="0"/>
                  <a:t>(b)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𝐴</m:t>
                    </m:r>
                    <m:sSup>
                      <m:sSupPr>
                        <m:ctrlPr>
                          <a:rPr lang="en-US" altLang="ko-KR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endParaRPr lang="en-US" altLang="ko-KR" dirty="0"/>
              </a:p>
              <a:p>
                <a:pPr lvl="1"/>
                <a:r>
                  <a:rPr lang="en-US" altLang="ko-KR" dirty="0"/>
                  <a:t>(c)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ko-KR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 dirty="0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sSup>
                              <m:sSupPr>
                                <m:ctrlPr>
                                  <a:rPr lang="en-US" altLang="ko-KR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i="1" dirty="0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p>
                                <m:r>
                                  <a:rPr lang="en-US" altLang="ko-KR" i="1" dirty="0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𝐴</m:t>
                    </m:r>
                    <m:sSup>
                      <m:sSupPr>
                        <m:ctrlPr>
                          <a:rPr lang="en-US" altLang="ko-KR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endParaRPr lang="en-US" altLang="ko-KR" dirty="0"/>
              </a:p>
              <a:p>
                <a:pPr lvl="1"/>
                <a:r>
                  <a:rPr lang="en-US" altLang="ko-KR" dirty="0"/>
                  <a:t>(d)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ko-KR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ko-KR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i="1" dirty="0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p>
                                <m:r>
                                  <a:rPr lang="en-US" altLang="ko-KR" i="1" dirty="0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p>
                            </m:sSup>
                            <m:r>
                              <a:rPr lang="en-US" altLang="ko-KR" i="1" dirty="0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</m:e>
                      <m:sup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altLang="ko-KR" dirty="0"/>
              </a:p>
              <a:p>
                <a:pPr lvl="1"/>
                <a:r>
                  <a:rPr lang="en-US" altLang="ko-KR" dirty="0"/>
                  <a:t>(e)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ko-KR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ko-KR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i="1" dirty="0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p>
                                <m:r>
                                  <a:rPr lang="en-US" altLang="ko-KR" i="1" dirty="0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ko-KR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ko-KR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i="1" dirty="0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p>
                                <m:r>
                                  <a:rPr lang="en-US" altLang="ko-KR" i="1" dirty="0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altLang="ko-KR" dirty="0"/>
              </a:p>
              <a:p>
                <a:pPr lvl="1"/>
                <a:r>
                  <a:rPr lang="en-US" altLang="ko-KR" dirty="0"/>
                  <a:t>(f)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79E649A9-8B1F-4FDB-BDF6-B3D38068BB0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53" t="-7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4E80653-4AA0-4DF4-9BE6-E1990B69C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835C7-4181-47F3-A53C-DB2A56D99C38}" type="slidenum">
              <a:rPr lang="en-CA" smtClean="0"/>
              <a:t>92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6880254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A2BA01-9F19-40F8-85F5-98A4135E9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Pseudoinverse solves the Least Square Prob.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83040C8-D6A5-486F-AAC5-D5F78F9388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835C7-4181-47F3-A53C-DB2A56D99C38}" type="slidenum">
              <a:rPr lang="en-CA" smtClean="0"/>
              <a:t>93</a:t>
            </a:fld>
            <a:endParaRPr lang="en-CA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2BE7DFD-E7D2-46CA-820B-D0595F3501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437" y="1060450"/>
            <a:ext cx="3038475" cy="40005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1CDCFB6-08FA-4C04-8ECD-78E8C45151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3712" y="1210675"/>
            <a:ext cx="3753374" cy="118126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3260D89-FE7A-4710-8C75-7B163818B0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8884" y="2496633"/>
            <a:ext cx="3664960" cy="90492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E479B6F-F774-45B3-99D1-A8F38F179606}"/>
                  </a:ext>
                </a:extLst>
              </p:cNvPr>
              <p:cNvSpPr txBox="1"/>
              <p:nvPr/>
            </p:nvSpPr>
            <p:spPr>
              <a:xfrm>
                <a:off x="290456" y="5396804"/>
                <a:ext cx="5714398" cy="11421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𝐴</m:t>
                    </m:r>
                    <m:sSup>
                      <m:sSupPr>
                        <m:ctrlP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altLang="ko-KR" sz="2400" dirty="0"/>
                  <a:t> is the projection of </a:t>
                </a:r>
                <a14:m>
                  <m:oMath xmlns:m="http://schemas.openxmlformats.org/officeDocument/2006/math">
                    <m:r>
                      <a:rPr lang="en-US" altLang="ko-KR" sz="2400" b="0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altLang="ko-KR" sz="2400" dirty="0"/>
                  <a:t> onto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2400" i="0" dirty="0" smtClean="0">
                        <a:latin typeface="Cambria Math" panose="02040503050406030204" pitchFamily="18" charset="0"/>
                      </a:rPr>
                      <m:t>col</m:t>
                    </m:r>
                    <m:r>
                      <a:rPr lang="en-US" altLang="ko-KR" sz="24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2400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ko-KR" sz="24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2400" dirty="0"/>
                  <a:t>.</a:t>
                </a:r>
              </a:p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400" dirty="0"/>
                  <a:t>Best fit is projecting </a:t>
                </a:r>
                <a14:m>
                  <m:oMath xmlns:m="http://schemas.openxmlformats.org/officeDocument/2006/math">
                    <m:r>
                      <a:rPr lang="en-US" altLang="ko-KR" sz="2400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altLang="ko-KR" sz="2400" dirty="0"/>
                  <a:t> onto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2400" i="0" dirty="0" smtClean="0">
                        <a:latin typeface="Cambria Math" panose="02040503050406030204" pitchFamily="18" charset="0"/>
                      </a:rPr>
                      <m:t>col</m:t>
                    </m:r>
                    <m:r>
                      <a:rPr lang="en-US" altLang="ko-KR" sz="24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2400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ko-KR" sz="24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2400" dirty="0"/>
                  <a:t>.</a:t>
                </a: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E479B6F-F774-45B3-99D1-A8F38F1796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456" y="5396804"/>
                <a:ext cx="5714398" cy="1142108"/>
              </a:xfrm>
              <a:prstGeom prst="rect">
                <a:avLst/>
              </a:prstGeom>
              <a:blipFill>
                <a:blip r:embed="rId5"/>
                <a:stretch>
                  <a:fillRect l="-1494" r="-427" b="-1117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그림 11">
            <a:extLst>
              <a:ext uri="{FF2B5EF4-FFF2-40B4-BE49-F238E27FC236}">
                <a16:creationId xmlns:a16="http://schemas.microsoft.com/office/drawing/2014/main" id="{D2C4D566-2FE8-4110-964E-2F01A08DB8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72594" y="558625"/>
            <a:ext cx="3263202" cy="309378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7E636BE-7BC3-4194-AC00-050C50E9800D}"/>
                  </a:ext>
                </a:extLst>
              </p:cNvPr>
              <p:cNvSpPr txBox="1"/>
              <p:nvPr/>
            </p:nvSpPr>
            <p:spPr>
              <a:xfrm>
                <a:off x="5669129" y="3790627"/>
                <a:ext cx="4782367" cy="573619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altLang="ko-KR" sz="2800" b="0" i="0" smtClean="0">
                              <a:latin typeface="Cambria Math" panose="02040503050406030204" pitchFamily="18" charset="0"/>
                            </a:rPr>
                            <m:t>proj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800" b="0" i="0" smtClean="0">
                              <a:latin typeface="Cambria Math" panose="02040503050406030204" pitchFamily="18" charset="0"/>
                            </a:rPr>
                            <m:t>col</m:t>
                          </m:r>
                          <m:d>
                            <m:dPr>
                              <m:ctrlP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sub>
                      </m:sSub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𝐴</m:t>
                      </m:r>
                      <m:sSup>
                        <m:sSupPr>
                          <m:ctrlP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ko-KR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2800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p>
                                  <m:r>
                                    <a:rPr lang="en-US" altLang="ko-KR" sz="28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e>
                        <m:sup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8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7E636BE-7BC3-4194-AC00-050C50E980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9129" y="3790627"/>
                <a:ext cx="4782367" cy="57361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8CC0D02D-2A76-40DF-B428-1AC2690B2277}"/>
              </a:ext>
            </a:extLst>
          </p:cNvPr>
          <p:cNvSpPr txBox="1"/>
          <p:nvPr/>
        </p:nvSpPr>
        <p:spPr>
          <a:xfrm>
            <a:off x="6703142" y="6152314"/>
            <a:ext cx="5387258" cy="506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/>
              <a:t>lab: </a:t>
            </a:r>
            <a:r>
              <a:rPr lang="en-US" altLang="ko-KR" sz="2000" dirty="0" err="1"/>
              <a:t>example_least_square_is_projection.m</a:t>
            </a:r>
            <a:endParaRPr lang="en-US" altLang="ko-KR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E1CF21B-7686-4748-87D4-C6F87E101D28}"/>
                  </a:ext>
                </a:extLst>
              </p:cNvPr>
              <p:cNvSpPr txBox="1"/>
              <p:nvPr/>
            </p:nvSpPr>
            <p:spPr>
              <a:xfrm>
                <a:off x="6066270" y="4517102"/>
                <a:ext cx="3687330" cy="523220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𝐴𝑥</m:t>
                      </m:r>
                    </m:oMath>
                  </m:oMathPara>
                </a14:m>
                <a:endParaRPr lang="ko-KR" altLang="en-US" sz="28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E1CF21B-7686-4748-87D4-C6F87E101D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6270" y="4517102"/>
                <a:ext cx="3687330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722CA61-2CF7-41F4-861C-AECA6476B621}"/>
                  </a:ext>
                </a:extLst>
              </p:cNvPr>
              <p:cNvSpPr txBox="1"/>
              <p:nvPr/>
            </p:nvSpPr>
            <p:spPr>
              <a:xfrm>
                <a:off x="7234670" y="5220615"/>
                <a:ext cx="3915930" cy="523220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ko-KR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ko-KR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28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p>
                                  <m:r>
                                    <a:rPr lang="en-US" altLang="ko-KR" sz="28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altLang="ko-KR" sz="28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e>
                        <m:sup>
                          <m:r>
                            <a:rPr lang="en-US" altLang="ko-KR" sz="28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altLang="ko-KR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8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altLang="ko-KR" sz="28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ko-KR" sz="28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8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722CA61-2CF7-41F4-861C-AECA6476B6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4670" y="5220615"/>
                <a:ext cx="3915930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4271994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CDE43E-0526-4209-9A3E-0CC0D5D0B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Condition number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7F2F110B-782B-43DB-9F5A-D1A782565AF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68805" y="1168660"/>
                <a:ext cx="7438496" cy="5008304"/>
              </a:xfrm>
            </p:spPr>
            <p:txBody>
              <a:bodyPr>
                <a:normAutofit/>
              </a:bodyPr>
              <a:lstStyle/>
              <a:p>
                <a:r>
                  <a:rPr lang="en-US" altLang="ko-KR" dirty="0"/>
                  <a:t>What matters is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i="0" dirty="0" smtClean="0">
                        <a:latin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US" altLang="ko-KR" dirty="0"/>
                  <a:t> which stretches/compresses a vector in each direction.</a:t>
                </a:r>
              </a:p>
              <a:p>
                <a:r>
                  <a:rPr lang="en-US" altLang="ko-KR" dirty="0"/>
                  <a:t>[Def] </a:t>
                </a:r>
                <a:r>
                  <a:rPr lang="en-US" altLang="ko-KR" b="1" dirty="0"/>
                  <a:t>Condition number</a:t>
                </a:r>
                <a:r>
                  <a:rPr lang="en-US" altLang="ko-KR" dirty="0"/>
                  <a:t> of a matrix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altLang="ko-KR" dirty="0"/>
                  <a:t> is the ratio of the largest singular value of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altLang="ko-KR" dirty="0"/>
                  <a:t> to the smallest singular value of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altLang="ko-KR" dirty="0"/>
                  <a:t>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b="0" i="0" smtClean="0">
                          <a:latin typeface="Cambria Math" panose="02040503050406030204" pitchFamily="18" charset="0"/>
                        </a:rPr>
                        <m:t>cond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altLang="ko-KR" dirty="0"/>
              </a:p>
              <a:p>
                <a:r>
                  <a:rPr lang="en-US" altLang="ko-KR" dirty="0"/>
                  <a:t>Condition number of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altLang="ko-KR" dirty="0"/>
                  <a:t> is too large.</a:t>
                </a:r>
                <a:br>
                  <a:rPr lang="en-US" altLang="ko-KR" dirty="0"/>
                </a:br>
                <a:r>
                  <a:rPr lang="ko-KR" altLang="en-US" dirty="0"/>
                  <a:t>≡ </a:t>
                </a:r>
                <a:r>
                  <a:rPr lang="en-US" altLang="ko-KR" dirty="0"/>
                  <a:t>Some dimension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i="0" dirty="0" smtClean="0">
                        <a:latin typeface="Cambria Math" panose="02040503050406030204" pitchFamily="18" charset="0"/>
                      </a:rPr>
                      <m:t>Im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dirty="0"/>
                  <a:t> is negligible.</a:t>
                </a:r>
                <a:br>
                  <a:rPr lang="en-US" altLang="ko-KR" dirty="0"/>
                </a:br>
                <a:r>
                  <a:rPr lang="ko-KR" altLang="en-US" dirty="0"/>
                  <a:t>≡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altLang="ko-KR" dirty="0"/>
                  <a:t> is near-singular.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7F2F110B-782B-43DB-9F5A-D1A782565AF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68805" y="1168660"/>
                <a:ext cx="7438496" cy="5008304"/>
              </a:xfrm>
              <a:blipFill>
                <a:blip r:embed="rId2"/>
                <a:stretch>
                  <a:fillRect l="-1475" t="-853" r="-2131" b="-255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EFD2AAF-A194-400C-AB8D-8DDCEAC23E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835C7-4181-47F3-A53C-DB2A56D99C38}" type="slidenum">
              <a:rPr lang="en-CA" smtClean="0"/>
              <a:t>94</a:t>
            </a:fld>
            <a:endParaRPr lang="en-CA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BFC4FC26-F2F0-467D-8885-26CA02F11F5E}"/>
              </a:ext>
            </a:extLst>
          </p:cNvPr>
          <p:cNvCxnSpPr>
            <a:cxnSpLocks/>
          </p:cNvCxnSpPr>
          <p:nvPr/>
        </p:nvCxnSpPr>
        <p:spPr>
          <a:xfrm>
            <a:off x="591159" y="1811570"/>
            <a:ext cx="0" cy="114273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3E884142-9A31-48B8-86CA-6AA905C4D2FE}"/>
              </a:ext>
            </a:extLst>
          </p:cNvPr>
          <p:cNvCxnSpPr/>
          <p:nvPr/>
        </p:nvCxnSpPr>
        <p:spPr>
          <a:xfrm>
            <a:off x="982302" y="1563064"/>
            <a:ext cx="20701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7363DDCC-23F0-4A74-BCFE-2633A2ED849F}"/>
              </a:ext>
            </a:extLst>
          </p:cNvPr>
          <p:cNvCxnSpPr>
            <a:cxnSpLocks/>
          </p:cNvCxnSpPr>
          <p:nvPr/>
        </p:nvCxnSpPr>
        <p:spPr>
          <a:xfrm flipV="1">
            <a:off x="3614638" y="1810405"/>
            <a:ext cx="0" cy="114506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1710ACC-60BA-4F17-A2A2-22193BCAD5D2}"/>
                  </a:ext>
                </a:extLst>
              </p:cNvPr>
              <p:cNvSpPr txBox="1"/>
              <p:nvPr/>
            </p:nvSpPr>
            <p:spPr>
              <a:xfrm>
                <a:off x="296466" y="1378398"/>
                <a:ext cx="66422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  <m:sub>
                          <m:r>
                            <a:rPr lang="en-US" altLang="ko-KR" b="0" i="1" dirty="0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1710ACC-60BA-4F17-A2A2-22193BCAD5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466" y="1378398"/>
                <a:ext cx="664221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3887B7A-F709-45DF-81B2-265C35A23876}"/>
                  </a:ext>
                </a:extLst>
              </p:cNvPr>
              <p:cNvSpPr txBox="1"/>
              <p:nvPr/>
            </p:nvSpPr>
            <p:spPr>
              <a:xfrm>
                <a:off x="1547557" y="1168659"/>
                <a:ext cx="11262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b="0" i="1" dirty="0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d>
                        </m:e>
                        <m:sub>
                          <m:r>
                            <a:rPr lang="en-US" altLang="ko-KR" b="0" i="1" dirty="0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r>
                        <a:rPr lang="en-US" altLang="ko-KR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3887B7A-F709-45DF-81B2-265C35A238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557" y="1168659"/>
                <a:ext cx="1126206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8DF49EB-2A97-4AE1-A25E-4CA6D96195BE}"/>
                  </a:ext>
                </a:extLst>
              </p:cNvPr>
              <p:cNvSpPr txBox="1"/>
              <p:nvPr/>
            </p:nvSpPr>
            <p:spPr>
              <a:xfrm>
                <a:off x="3114886" y="1378398"/>
                <a:ext cx="9995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b="0" i="1" dirty="0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d>
                                <m:dPr>
                                  <m:ctrlPr>
                                    <a:rPr lang="en-US" altLang="ko-KR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b="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altLang="ko-KR" b="0" i="1" dirty="0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8DF49EB-2A97-4AE1-A25E-4CA6D96195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4886" y="1378398"/>
                <a:ext cx="999504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DA5C8DF-90ED-43AD-AC29-30D36A78B0EB}"/>
                  </a:ext>
                </a:extLst>
              </p:cNvPr>
              <p:cNvSpPr txBox="1"/>
              <p:nvPr/>
            </p:nvSpPr>
            <p:spPr>
              <a:xfrm>
                <a:off x="292963" y="3075993"/>
                <a:ext cx="68364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  <m:sub>
                          <m:r>
                            <a:rPr lang="en-US" altLang="ko-KR" b="0" i="1" dirty="0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DA5C8DF-90ED-43AD-AC29-30D36A78B0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963" y="3075993"/>
                <a:ext cx="683649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58F21D31-DAE8-4B69-A126-115AAE865782}"/>
              </a:ext>
            </a:extLst>
          </p:cNvPr>
          <p:cNvCxnSpPr>
            <a:cxnSpLocks/>
          </p:cNvCxnSpPr>
          <p:nvPr/>
        </p:nvCxnSpPr>
        <p:spPr>
          <a:xfrm>
            <a:off x="982302" y="3260659"/>
            <a:ext cx="2113348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469E7DA-F689-44BF-848C-DC1F5C7C331C}"/>
                  </a:ext>
                </a:extLst>
              </p:cNvPr>
              <p:cNvSpPr txBox="1"/>
              <p:nvPr/>
            </p:nvSpPr>
            <p:spPr>
              <a:xfrm>
                <a:off x="1534027" y="3305367"/>
                <a:ext cx="1134605" cy="3767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b="0" i="1" dirty="0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d>
                        </m:e>
                        <m:sub>
                          <m:r>
                            <a:rPr lang="en-US" altLang="ko-KR" b="0" i="1" dirty="0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  <m:sup>
                          <m:r>
                            <a:rPr lang="en-US" altLang="ko-KR" b="0" i="1" dirty="0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sup>
                      </m:sSubSup>
                      <m:r>
                        <a:rPr lang="en-US" altLang="ko-KR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ko-KR" b="0" i="0" dirty="0" smtClean="0">
                          <a:latin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469E7DA-F689-44BF-848C-DC1F5C7C33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4027" y="3305367"/>
                <a:ext cx="1134605" cy="376770"/>
              </a:xfrm>
              <a:prstGeom prst="rect">
                <a:avLst/>
              </a:prstGeom>
              <a:blipFill>
                <a:blip r:embed="rId7"/>
                <a:stretch>
                  <a:fillRect b="-161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41A24D5-8E99-465A-8306-BC38129B9F5E}"/>
                  </a:ext>
                </a:extLst>
              </p:cNvPr>
              <p:cNvSpPr txBox="1"/>
              <p:nvPr/>
            </p:nvSpPr>
            <p:spPr>
              <a:xfrm>
                <a:off x="3105172" y="3075993"/>
                <a:ext cx="101893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b="0" i="1" dirty="0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d>
                                <m:dPr>
                                  <m:ctrlPr>
                                    <a:rPr lang="en-US" altLang="ko-KR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altLang="ko-KR" b="0" i="1" dirty="0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41A24D5-8E99-465A-8306-BC38129B9F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5172" y="3075993"/>
                <a:ext cx="1018933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A42863F9-B807-4877-A693-80436BE1DDE6}"/>
              </a:ext>
            </a:extLst>
          </p:cNvPr>
          <p:cNvSpPr txBox="1"/>
          <p:nvPr/>
        </p:nvSpPr>
        <p:spPr>
          <a:xfrm>
            <a:off x="247573" y="6266323"/>
            <a:ext cx="2867314" cy="506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/>
              <a:t>lab: </a:t>
            </a:r>
            <a:r>
              <a:rPr lang="en-US" altLang="ko-KR" sz="2000" dirty="0" err="1"/>
              <a:t>eigshow.m</a:t>
            </a:r>
            <a:endParaRPr lang="en-US" altLang="ko-KR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2527438-BC1B-4C27-A324-57A6C68B0B0C}"/>
                  </a:ext>
                </a:extLst>
              </p:cNvPr>
              <p:cNvSpPr txBox="1"/>
              <p:nvPr/>
            </p:nvSpPr>
            <p:spPr>
              <a:xfrm>
                <a:off x="117106" y="2198271"/>
                <a:ext cx="5133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b="0" i="1" dirty="0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altLang="ko-KR" b="0" i="1" dirty="0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2527438-BC1B-4C27-A324-57A6C68B0B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106" y="2198271"/>
                <a:ext cx="513346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9E9AE1E-37C9-4385-A571-EA26F4A102C2}"/>
                  </a:ext>
                </a:extLst>
              </p:cNvPr>
              <p:cNvSpPr txBox="1"/>
              <p:nvPr/>
            </p:nvSpPr>
            <p:spPr>
              <a:xfrm>
                <a:off x="3672755" y="2198271"/>
                <a:ext cx="40075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dirty="0" smtClean="0"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9E9AE1E-37C9-4385-A571-EA26F4A102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2755" y="2198271"/>
                <a:ext cx="400751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1366327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0FFE144-9C42-4B5D-88FB-2EB0652E7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835C7-4181-47F3-A53C-DB2A56D99C38}" type="slidenum">
              <a:rPr lang="en-CA" smtClean="0"/>
              <a:t>95</a:t>
            </a:fld>
            <a:endParaRPr lang="en-CA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A89E4E0-35DE-44E2-B94A-84E911ACF9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1708" y="880707"/>
            <a:ext cx="3648584" cy="5096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48115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9987AA64-9B6B-442C-9AAE-02B8DEAA13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336073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Multibody vibration problem</a:t>
            </a:r>
            <a:br>
              <a:rPr lang="en-US" altLang="ko-KR" sz="4400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</a:br>
            <a:r>
              <a:rPr lang="en-US" altLang="ko-KR" sz="4400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is an</a:t>
            </a:r>
            <a:r>
              <a:rPr lang="ko-KR" altLang="en-US" sz="4400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 </a:t>
            </a:r>
            <a:r>
              <a:rPr lang="en-US" altLang="ko-KR" sz="4400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eigenvalue problem.</a:t>
            </a:r>
            <a:endParaRPr lang="ko-KR" altLang="en-US" sz="4400" dirty="0"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75AEA92-ABF3-45BE-917C-F037255DB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835C7-4181-47F3-A53C-DB2A56D99C38}" type="slidenum">
              <a:rPr lang="en-CA" smtClean="0"/>
              <a:t>96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202617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1EA6FC56-DE3E-4C74-A80D-530696065F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Compliant mechanisms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13C466C-1CEA-499F-BC85-BB0E69F805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F835C7-4181-47F3-A53C-DB2A56D99C38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97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0FE5EAA-19C4-41BA-9F85-220673701B80}"/>
              </a:ext>
            </a:extLst>
          </p:cNvPr>
          <p:cNvSpPr/>
          <p:nvPr/>
        </p:nvSpPr>
        <p:spPr>
          <a:xfrm>
            <a:off x="767128" y="1819354"/>
            <a:ext cx="739566" cy="871990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4545FE50-8E0B-4950-B053-4DE2FECED746}"/>
              </a:ext>
            </a:extLst>
          </p:cNvPr>
          <p:cNvSpPr/>
          <p:nvPr/>
        </p:nvSpPr>
        <p:spPr>
          <a:xfrm>
            <a:off x="1506694" y="2255349"/>
            <a:ext cx="1812271" cy="0"/>
          </a:xfrm>
          <a:custGeom>
            <a:avLst/>
            <a:gdLst>
              <a:gd name="connsiteX0" fmla="*/ 0 w 1713470"/>
              <a:gd name="connsiteY0" fmla="*/ 334090 h 361833"/>
              <a:gd name="connsiteX1" fmla="*/ 774357 w 1713470"/>
              <a:gd name="connsiteY1" fmla="*/ 334090 h 361833"/>
              <a:gd name="connsiteX2" fmla="*/ 1243913 w 1713470"/>
              <a:gd name="connsiteY2" fmla="*/ 45765 h 361833"/>
              <a:gd name="connsiteX3" fmla="*/ 1713470 w 1713470"/>
              <a:gd name="connsiteY3" fmla="*/ 4576 h 361833"/>
              <a:gd name="connsiteX0" fmla="*/ 0 w 1713470"/>
              <a:gd name="connsiteY0" fmla="*/ 331834 h 337419"/>
              <a:gd name="connsiteX1" fmla="*/ 691978 w 1713470"/>
              <a:gd name="connsiteY1" fmla="*/ 249455 h 337419"/>
              <a:gd name="connsiteX2" fmla="*/ 1243913 w 1713470"/>
              <a:gd name="connsiteY2" fmla="*/ 43509 h 337419"/>
              <a:gd name="connsiteX3" fmla="*/ 1713470 w 1713470"/>
              <a:gd name="connsiteY3" fmla="*/ 2320 h 337419"/>
              <a:gd name="connsiteX0" fmla="*/ 0 w 1713470"/>
              <a:gd name="connsiteY0" fmla="*/ 331834 h 331834"/>
              <a:gd name="connsiteX1" fmla="*/ 1243913 w 1713470"/>
              <a:gd name="connsiteY1" fmla="*/ 43509 h 331834"/>
              <a:gd name="connsiteX2" fmla="*/ 1713470 w 1713470"/>
              <a:gd name="connsiteY2" fmla="*/ 2320 h 331834"/>
              <a:gd name="connsiteX0" fmla="*/ 0 w 1713470"/>
              <a:gd name="connsiteY0" fmla="*/ 329513 h 329513"/>
              <a:gd name="connsiteX1" fmla="*/ 1713470 w 1713470"/>
              <a:gd name="connsiteY1" fmla="*/ -1 h 329513"/>
              <a:gd name="connsiteX0" fmla="*/ 0 w 1553546"/>
              <a:gd name="connsiteY0" fmla="*/ 0 h 12694"/>
              <a:gd name="connsiteX1" fmla="*/ 1553546 w 1553546"/>
              <a:gd name="connsiteY1" fmla="*/ 12694 h 12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553546" h="12694">
                <a:moveTo>
                  <a:pt x="0" y="0"/>
                </a:moveTo>
                <a:lnTo>
                  <a:pt x="1553546" y="12694"/>
                </a:lnTo>
              </a:path>
            </a:pathLst>
          </a:cu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FC68710-437D-4918-ADB7-8699B13A6085}"/>
              </a:ext>
            </a:extLst>
          </p:cNvPr>
          <p:cNvSpPr/>
          <p:nvPr/>
        </p:nvSpPr>
        <p:spPr>
          <a:xfrm>
            <a:off x="3318965" y="1876831"/>
            <a:ext cx="757036" cy="75703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6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6F2364E1-CFB5-40F0-B169-6858D3484ABD}"/>
              </a:ext>
            </a:extLst>
          </p:cNvPr>
          <p:cNvCxnSpPr>
            <a:cxnSpLocks/>
          </p:cNvCxnSpPr>
          <p:nvPr/>
        </p:nvCxnSpPr>
        <p:spPr>
          <a:xfrm flipV="1">
            <a:off x="3697483" y="1316732"/>
            <a:ext cx="0" cy="56009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49DBDF4-4BF8-4381-8885-9C203AD954A7}"/>
                  </a:ext>
                </a:extLst>
              </p:cNvPr>
              <p:cNvSpPr txBox="1"/>
              <p:nvPr/>
            </p:nvSpPr>
            <p:spPr>
              <a:xfrm>
                <a:off x="4833037" y="2024515"/>
                <a:ext cx="45185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ko-KR" sz="2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𝑃</m:t>
                      </m:r>
                    </m:oMath>
                  </m:oMathPara>
                </a14:m>
                <a:endPara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34" charset="-127"/>
                  <a:cs typeface="+mn-cs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49DBDF4-4BF8-4381-8885-9C203AD954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3037" y="2024515"/>
                <a:ext cx="451855" cy="4616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F3099293-129B-4461-9ED0-C471D2BAC29A}"/>
              </a:ext>
            </a:extLst>
          </p:cNvPr>
          <p:cNvCxnSpPr>
            <a:cxnSpLocks/>
          </p:cNvCxnSpPr>
          <p:nvPr/>
        </p:nvCxnSpPr>
        <p:spPr>
          <a:xfrm flipV="1">
            <a:off x="1526699" y="2567722"/>
            <a:ext cx="1757876" cy="2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FEA783D-8DA3-4420-BA48-77649B806C61}"/>
                  </a:ext>
                </a:extLst>
              </p:cNvPr>
              <p:cNvSpPr txBox="1"/>
              <p:nvPr/>
            </p:nvSpPr>
            <p:spPr>
              <a:xfrm>
                <a:off x="2267336" y="2537203"/>
                <a:ext cx="42338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ko-KR" sz="2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𝐿</m:t>
                      </m:r>
                    </m:oMath>
                  </m:oMathPara>
                </a14:m>
                <a:endPara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34" charset="-127"/>
                  <a:cs typeface="+mn-cs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FEA783D-8DA3-4420-BA48-77649B806C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7336" y="2537203"/>
                <a:ext cx="423386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533F09A1-AC6C-496B-A4A5-F9F65F7A6CEB}"/>
              </a:ext>
            </a:extLst>
          </p:cNvPr>
          <p:cNvCxnSpPr>
            <a:cxnSpLocks/>
          </p:cNvCxnSpPr>
          <p:nvPr/>
        </p:nvCxnSpPr>
        <p:spPr>
          <a:xfrm flipV="1">
            <a:off x="4076001" y="2255348"/>
            <a:ext cx="817367" cy="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31A7775-7563-4912-B09D-1AB084E059A8}"/>
                  </a:ext>
                </a:extLst>
              </p:cNvPr>
              <p:cNvSpPr txBox="1"/>
              <p:nvPr/>
            </p:nvSpPr>
            <p:spPr>
              <a:xfrm>
                <a:off x="3723576" y="1106892"/>
                <a:ext cx="47102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ko-KR" sz="2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𝑄</m:t>
                      </m:r>
                    </m:oMath>
                  </m:oMathPara>
                </a14:m>
                <a:endPara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34" charset="-127"/>
                  <a:cs typeface="+mn-cs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31A7775-7563-4912-B09D-1AB084E059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3576" y="1106892"/>
                <a:ext cx="471026" cy="461665"/>
              </a:xfrm>
              <a:prstGeom prst="rect">
                <a:avLst/>
              </a:prstGeom>
              <a:blipFill>
                <a:blip r:embed="rId4"/>
                <a:stretch>
                  <a:fillRect l="-1299" b="-1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원호 18">
            <a:extLst>
              <a:ext uri="{FF2B5EF4-FFF2-40B4-BE49-F238E27FC236}">
                <a16:creationId xmlns:a16="http://schemas.microsoft.com/office/drawing/2014/main" id="{44CEE922-03D4-4575-99EA-60096EC8FD3A}"/>
              </a:ext>
            </a:extLst>
          </p:cNvPr>
          <p:cNvSpPr/>
          <p:nvPr/>
        </p:nvSpPr>
        <p:spPr>
          <a:xfrm rot="10800000">
            <a:off x="3422470" y="1962245"/>
            <a:ext cx="516117" cy="531470"/>
          </a:xfrm>
          <a:prstGeom prst="arc">
            <a:avLst>
              <a:gd name="adj1" fmla="val 8883808"/>
              <a:gd name="adj2" fmla="val 19011156"/>
            </a:avLst>
          </a:prstGeom>
          <a:ln w="5715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D288857-FA11-4B7E-B47F-3B3E6DFE4EDC}"/>
                  </a:ext>
                </a:extLst>
              </p:cNvPr>
              <p:cNvSpPr txBox="1"/>
              <p:nvPr/>
            </p:nvSpPr>
            <p:spPr>
              <a:xfrm>
                <a:off x="3358409" y="1951906"/>
                <a:ext cx="52238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ko-KR" sz="2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𝑀</m:t>
                      </m:r>
                    </m:oMath>
                  </m:oMathPara>
                </a14:m>
                <a:endPara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34" charset="-127"/>
                  <a:cs typeface="+mn-cs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D288857-FA11-4B7E-B47F-3B3E6DFE4E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8409" y="1951906"/>
                <a:ext cx="522386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C3AF18F-9A5E-41D1-9189-A71ED9D5F914}"/>
                  </a:ext>
                </a:extLst>
              </p:cNvPr>
              <p:cNvSpPr txBox="1"/>
              <p:nvPr/>
            </p:nvSpPr>
            <p:spPr>
              <a:xfrm>
                <a:off x="850392" y="3499098"/>
                <a:ext cx="1352614" cy="7813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ko-KR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ko-KR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𝛿</m:t>
                          </m:r>
                        </m:e>
                        <m:sub>
                          <m:r>
                            <a:rPr kumimoji="0" lang="en-US" altLang="ko-KR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</m:sub>
                      </m:sSub>
                      <m:r>
                        <a:rPr kumimoji="0" lang="en-US" altLang="ko-KR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US" altLang="ko-KR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ko-KR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𝑃𝐿</m:t>
                          </m:r>
                        </m:num>
                        <m:den>
                          <m:r>
                            <a:rPr kumimoji="0" lang="en-US" altLang="ko-KR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𝐸𝐴</m:t>
                          </m:r>
                        </m:den>
                      </m:f>
                    </m:oMath>
                  </m:oMathPara>
                </a14:m>
                <a:endPara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34" charset="-127"/>
                  <a:cs typeface="+mn-cs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C3AF18F-9A5E-41D1-9189-A71ED9D5F9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392" y="3499098"/>
                <a:ext cx="1352614" cy="78136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6875E73-8B2F-4C29-A97E-B31E542E2056}"/>
                  </a:ext>
                </a:extLst>
              </p:cNvPr>
              <p:cNvSpPr txBox="1"/>
              <p:nvPr/>
            </p:nvSpPr>
            <p:spPr>
              <a:xfrm>
                <a:off x="767128" y="4533601"/>
                <a:ext cx="2467022" cy="8334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ko-KR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ko-KR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𝛿</m:t>
                          </m:r>
                        </m:e>
                        <m:sub>
                          <m:r>
                            <a:rPr kumimoji="0" lang="en-US" altLang="ko-KR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𝑦</m:t>
                          </m:r>
                        </m:sub>
                      </m:sSub>
                      <m:r>
                        <a:rPr kumimoji="0" lang="en-US" altLang="ko-KR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US" altLang="ko-KR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ko-KR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𝑄</m:t>
                          </m:r>
                          <m:sSup>
                            <m:sSupPr>
                              <m:ctrlPr>
                                <a:rPr kumimoji="0" lang="en-US" altLang="ko-KR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US" altLang="ko-KR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𝐿</m:t>
                              </m:r>
                            </m:e>
                            <m:sup>
                              <m:r>
                                <a:rPr kumimoji="0" lang="en-US" altLang="ko-KR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3</m:t>
                              </m:r>
                            </m:sup>
                          </m:sSup>
                        </m:num>
                        <m:den>
                          <m:r>
                            <a:rPr kumimoji="0" lang="en-US" altLang="ko-KR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3</m:t>
                          </m:r>
                          <m:r>
                            <a:rPr kumimoji="0" lang="en-US" altLang="ko-KR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𝐸𝐼</m:t>
                          </m:r>
                        </m:den>
                      </m:f>
                      <m:r>
                        <a:rPr kumimoji="0" lang="en-US" altLang="ko-KR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+</m:t>
                      </m:r>
                      <m:f>
                        <m:fPr>
                          <m:ctrlPr>
                            <a:rPr kumimoji="0" lang="en-US" altLang="ko-KR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ko-KR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𝑀</m:t>
                          </m:r>
                          <m:sSup>
                            <m:sSupPr>
                              <m:ctrlPr>
                                <a:rPr kumimoji="0" lang="en-US" altLang="ko-KR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US" altLang="ko-KR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𝐿</m:t>
                              </m:r>
                            </m:e>
                            <m:sup>
                              <m:r>
                                <a:rPr kumimoji="0" lang="en-US" altLang="ko-KR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kumimoji="0" lang="en-US" altLang="ko-KR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  <m:r>
                            <a:rPr kumimoji="0" lang="en-US" altLang="ko-KR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𝐸𝐼</m:t>
                          </m:r>
                        </m:den>
                      </m:f>
                    </m:oMath>
                  </m:oMathPara>
                </a14:m>
                <a:endPara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34" charset="-127"/>
                  <a:cs typeface="+mn-cs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6875E73-8B2F-4C29-A97E-B31E542E20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128" y="4533601"/>
                <a:ext cx="2467022" cy="83343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43DA2CC-9527-425E-869C-A8C77CC305A0}"/>
                  </a:ext>
                </a:extLst>
              </p:cNvPr>
              <p:cNvSpPr txBox="1"/>
              <p:nvPr/>
            </p:nvSpPr>
            <p:spPr>
              <a:xfrm>
                <a:off x="838200" y="5534025"/>
                <a:ext cx="2228944" cy="8310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ko-KR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ko-KR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𝜃</m:t>
                          </m:r>
                        </m:e>
                        <m:sub>
                          <m:r>
                            <a:rPr kumimoji="0" lang="en-US" altLang="ko-KR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𝑧</m:t>
                          </m:r>
                        </m:sub>
                      </m:sSub>
                      <m:r>
                        <a:rPr kumimoji="0" lang="en-US" altLang="ko-KR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US" altLang="ko-KR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ko-KR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𝑄</m:t>
                          </m:r>
                          <m:sSup>
                            <m:sSupPr>
                              <m:ctrlPr>
                                <a:rPr kumimoji="0" lang="en-US" altLang="ko-KR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US" altLang="ko-KR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𝐿</m:t>
                              </m:r>
                            </m:e>
                            <m:sup>
                              <m:r>
                                <a:rPr kumimoji="0" lang="en-US" altLang="ko-KR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kumimoji="0" lang="en-US" altLang="ko-KR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  <m:r>
                            <a:rPr kumimoji="0" lang="en-US" altLang="ko-KR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𝐸𝐼</m:t>
                          </m:r>
                        </m:den>
                      </m:f>
                      <m:r>
                        <a:rPr kumimoji="0" lang="en-US" altLang="ko-KR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+</m:t>
                      </m:r>
                      <m:f>
                        <m:fPr>
                          <m:ctrlPr>
                            <a:rPr kumimoji="0" lang="en-US" altLang="ko-KR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ko-KR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𝑀𝐿</m:t>
                          </m:r>
                        </m:num>
                        <m:den>
                          <m:r>
                            <a:rPr kumimoji="0" lang="en-US" altLang="ko-KR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𝐸𝐼</m:t>
                          </m:r>
                        </m:den>
                      </m:f>
                    </m:oMath>
                  </m:oMathPara>
                </a14:m>
                <a:endPara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34" charset="-127"/>
                  <a:cs typeface="+mn-cs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43DA2CC-9527-425E-869C-A8C77CC305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534025"/>
                <a:ext cx="2228944" cy="83106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6" name="그림 25">
            <a:extLst>
              <a:ext uri="{FF2B5EF4-FFF2-40B4-BE49-F238E27FC236}">
                <a16:creationId xmlns:a16="http://schemas.microsoft.com/office/drawing/2014/main" id="{9FC9038C-AD0A-4A63-A121-7CDCB5C6732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71563" y="3019195"/>
            <a:ext cx="5610637" cy="237999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D86EC5B3-1177-43BD-A63D-5A6677A4EED8}"/>
                  </a:ext>
                </a:extLst>
              </p:cNvPr>
              <p:cNvSpPr txBox="1"/>
              <p:nvPr/>
            </p:nvSpPr>
            <p:spPr>
              <a:xfrm>
                <a:off x="4676267" y="5595612"/>
                <a:ext cx="1859483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ko-KR" sz="4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𝑥</m:t>
                      </m:r>
                      <m:r>
                        <a:rPr kumimoji="0" lang="en-US" altLang="ko-KR" sz="4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r>
                        <a:rPr kumimoji="0" lang="en-US" altLang="ko-KR" sz="4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𝐶𝑓</m:t>
                      </m:r>
                    </m:oMath>
                  </m:oMathPara>
                </a14:m>
                <a:endParaRPr kumimoji="0" lang="ko-KR" alt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34" charset="-127"/>
                  <a:cs typeface="+mn-cs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D86EC5B3-1177-43BD-A63D-5A6677A4EE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6267" y="5595612"/>
                <a:ext cx="1859483" cy="70788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3DB9810-624A-4562-98BF-38E53910921A}"/>
                  </a:ext>
                </a:extLst>
              </p:cNvPr>
              <p:cNvSpPr txBox="1"/>
              <p:nvPr/>
            </p:nvSpPr>
            <p:spPr>
              <a:xfrm>
                <a:off x="7260240" y="5578263"/>
                <a:ext cx="1910779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ko-KR" sz="4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𝑓</m:t>
                      </m:r>
                      <m:r>
                        <a:rPr kumimoji="0" lang="en-US" altLang="ko-KR" sz="4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r>
                        <a:rPr kumimoji="0" lang="en-US" altLang="ko-KR" sz="4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𝐾𝑥</m:t>
                      </m:r>
                    </m:oMath>
                  </m:oMathPara>
                </a14:m>
                <a:endParaRPr kumimoji="0" lang="ko-KR" alt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34" charset="-127"/>
                  <a:cs typeface="+mn-cs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3DB9810-624A-4562-98BF-38E5391092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0240" y="5578263"/>
                <a:ext cx="1910779" cy="70788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3860577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3F2D19-0B8D-4AE4-8845-E9AEDAC29B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2-DOF system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EE7BE2F-B383-45C5-BD83-ED8DE15547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835C7-4181-47F3-A53C-DB2A56D99C38}" type="slidenum">
              <a:rPr lang="en-CA" smtClean="0"/>
              <a:t>98</a:t>
            </a:fld>
            <a:endParaRPr lang="en-CA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8FF7EBE-B61E-4F9C-B161-9B43650103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937" y="929404"/>
            <a:ext cx="7173326" cy="351521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0EE7FC5-FD73-438A-8B29-6756ECBB1B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927520"/>
            <a:ext cx="5751038" cy="142883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0C24F32-E53A-4669-91BA-5BF11F56F9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2357" y="4998181"/>
            <a:ext cx="3236486" cy="1287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37309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C05F8B-625B-492F-BEF4-72C592B98A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2-DOF system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A61F644-95DA-4031-97A8-86B2165FB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835C7-4181-47F3-A53C-DB2A56D99C38}" type="slidenum">
              <a:rPr lang="en-CA" smtClean="0"/>
              <a:t>99</a:t>
            </a:fld>
            <a:endParaRPr lang="en-CA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A06ECEA-58A0-4294-9E51-6A5C9FA83B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8040"/>
          <a:stretch/>
        </p:blipFill>
        <p:spPr>
          <a:xfrm>
            <a:off x="705937" y="929404"/>
            <a:ext cx="7173326" cy="182649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760B994-265F-495C-A18D-DABD2027653F}"/>
                  </a:ext>
                </a:extLst>
              </p:cNvPr>
              <p:cNvSpPr txBox="1"/>
              <p:nvPr/>
            </p:nvSpPr>
            <p:spPr>
              <a:xfrm>
                <a:off x="1262563" y="3075057"/>
                <a:ext cx="3245056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ko-KR" sz="4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𝑀</m:t>
                      </m:r>
                      <m:acc>
                        <m:accPr>
                          <m:chr m:val="̈"/>
                          <m:ctrlPr>
                            <a:rPr kumimoji="0" lang="en-US" altLang="ko-KR" sz="4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accPr>
                        <m:e>
                          <m:r>
                            <a:rPr kumimoji="0" lang="en-US" altLang="ko-KR" sz="4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</m:e>
                      </m:acc>
                      <m:r>
                        <a:rPr kumimoji="0" lang="en-US" altLang="ko-KR" sz="4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+</m:t>
                      </m:r>
                      <m:r>
                        <a:rPr kumimoji="0" lang="en-US" altLang="ko-KR" sz="4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𝐾𝑥</m:t>
                      </m:r>
                      <m:r>
                        <a:rPr kumimoji="0" lang="en-US" altLang="ko-KR" sz="4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=0</m:t>
                      </m:r>
                    </m:oMath>
                  </m:oMathPara>
                </a14:m>
                <a:endParaRPr kumimoji="0" lang="ko-KR" alt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34" charset="-127"/>
                  <a:cs typeface="+mn-cs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760B994-265F-495C-A18D-DABD202765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2563" y="3075057"/>
                <a:ext cx="3245056" cy="70788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75EE9A9-1CE0-4A7D-883C-3E3C6901A24A}"/>
                  </a:ext>
                </a:extLst>
              </p:cNvPr>
              <p:cNvSpPr txBox="1"/>
              <p:nvPr/>
            </p:nvSpPr>
            <p:spPr>
              <a:xfrm>
                <a:off x="500563" y="4102100"/>
                <a:ext cx="4019177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4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4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lang="en-US" altLang="ko-KR" sz="4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altLang="ko-KR" sz="4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4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p>
                              <m:r>
                                <a:rPr lang="en-US" altLang="ko-KR" sz="4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ko-KR" sz="4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</m:d>
                      <m:r>
                        <a:rPr lang="en-US" altLang="ko-KR" sz="40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40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kumimoji="0" lang="ko-KR" alt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34" charset="-127"/>
                  <a:cs typeface="+mn-cs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75EE9A9-1CE0-4A7D-883C-3E3C6901A2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563" y="4102100"/>
                <a:ext cx="4019177" cy="7078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BF9919A-695D-48F8-85F6-C4594D66E4E9}"/>
                  </a:ext>
                </a:extLst>
              </p:cNvPr>
              <p:cNvSpPr txBox="1"/>
              <p:nvPr/>
            </p:nvSpPr>
            <p:spPr>
              <a:xfrm>
                <a:off x="1618163" y="5063986"/>
                <a:ext cx="3496791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40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𝐾</m:t>
                      </m:r>
                      <m:sSup>
                        <m:sSupPr>
                          <m:ctrlPr>
                            <a:rPr lang="en-US" altLang="ko-KR" sz="40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40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p>
                          <m:r>
                            <a:rPr lang="en-US" altLang="ko-KR" sz="40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altLang="ko-KR" sz="40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40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40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40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p>
                          <m:r>
                            <a:rPr lang="en-US" altLang="ko-KR" sz="40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40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kumimoji="0" lang="ko-KR" alt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34" charset="-127"/>
                  <a:cs typeface="+mn-cs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BF9919A-695D-48F8-85F6-C4594D66E4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8163" y="5063986"/>
                <a:ext cx="3496791" cy="7078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직사각형 7">
            <a:extLst>
              <a:ext uri="{FF2B5EF4-FFF2-40B4-BE49-F238E27FC236}">
                <a16:creationId xmlns:a16="http://schemas.microsoft.com/office/drawing/2014/main" id="{66F1625E-02BB-476F-AA3F-E651360C0353}"/>
              </a:ext>
            </a:extLst>
          </p:cNvPr>
          <p:cNvSpPr/>
          <p:nvPr/>
        </p:nvSpPr>
        <p:spPr>
          <a:xfrm>
            <a:off x="5539262" y="3186251"/>
            <a:ext cx="6263993" cy="163121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2000" dirty="0">
                <a:latin typeface="Consolas" panose="020B0609020204030204" pitchFamily="49" charset="0"/>
              </a:rPr>
              <a:t>[V, D] = </a:t>
            </a:r>
            <a:r>
              <a:rPr lang="en-US" altLang="ko-KR" sz="2000" dirty="0" err="1">
                <a:latin typeface="Consolas" panose="020B0609020204030204" pitchFamily="49" charset="0"/>
              </a:rPr>
              <a:t>eig</a:t>
            </a:r>
            <a:r>
              <a:rPr lang="en-US" altLang="ko-KR" sz="2000" dirty="0">
                <a:latin typeface="Consolas" panose="020B0609020204030204" pitchFamily="49" charset="0"/>
              </a:rPr>
              <a:t>(K*inv(M));</a:t>
            </a:r>
          </a:p>
          <a:p>
            <a:endParaRPr lang="en-US" altLang="ko-KR" sz="2000" dirty="0">
              <a:latin typeface="Consolas" panose="020B0609020204030204" pitchFamily="49" charset="0"/>
            </a:endParaRPr>
          </a:p>
          <a:p>
            <a:r>
              <a:rPr lang="en-US" altLang="ko-KR" sz="2000" dirty="0">
                <a:latin typeface="Consolas" panose="020B0609020204030204" pitchFamily="49" charset="0"/>
              </a:rPr>
              <a:t>[V, D] = </a:t>
            </a:r>
            <a:r>
              <a:rPr lang="en-US" altLang="ko-KR" sz="2000" dirty="0" err="1">
                <a:latin typeface="Consolas" panose="020B0609020204030204" pitchFamily="49" charset="0"/>
              </a:rPr>
              <a:t>eig</a:t>
            </a:r>
            <a:r>
              <a:rPr lang="en-US" altLang="ko-KR" sz="2000" dirty="0">
                <a:latin typeface="Consolas" panose="020B0609020204030204" pitchFamily="49" charset="0"/>
              </a:rPr>
              <a:t>(inv(sqrt(M))*K*inv(sqrt(M)));</a:t>
            </a:r>
          </a:p>
          <a:p>
            <a:endParaRPr lang="en-US" altLang="ko-KR" sz="2000" dirty="0">
              <a:latin typeface="Consolas" panose="020B0609020204030204" pitchFamily="49" charset="0"/>
            </a:endParaRPr>
          </a:p>
          <a:p>
            <a:r>
              <a:rPr lang="en-US" altLang="ko-KR" sz="2000" dirty="0">
                <a:latin typeface="Consolas" panose="020B0609020204030204" pitchFamily="49" charset="0"/>
              </a:rPr>
              <a:t>[V, D] = </a:t>
            </a:r>
            <a:r>
              <a:rPr lang="en-US" altLang="ko-KR" sz="2000" dirty="0" err="1">
                <a:latin typeface="Consolas" panose="020B0609020204030204" pitchFamily="49" charset="0"/>
              </a:rPr>
              <a:t>eig</a:t>
            </a:r>
            <a:r>
              <a:rPr lang="en-US" altLang="ko-KR" sz="2000" dirty="0">
                <a:latin typeface="Consolas" panose="020B0609020204030204" pitchFamily="49" charset="0"/>
              </a:rPr>
              <a:t>(K, M);</a:t>
            </a:r>
          </a:p>
        </p:txBody>
      </p:sp>
    </p:spTree>
    <p:extLst>
      <p:ext uri="{BB962C8B-B14F-4D97-AF65-F5344CB8AC3E}">
        <p14:creationId xmlns:p14="http://schemas.microsoft.com/office/powerpoint/2010/main" val="15148426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80001</TotalTime>
  <Words>4176</Words>
  <Application>Microsoft Office PowerPoint</Application>
  <PresentationFormat>와이드스크린</PresentationFormat>
  <Paragraphs>744</Paragraphs>
  <Slides>100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100</vt:i4>
      </vt:variant>
    </vt:vector>
  </HeadingPairs>
  <TitlesOfParts>
    <vt:vector size="111" baseType="lpstr">
      <vt:lpstr>나눔스퀘어 ExtraBold</vt:lpstr>
      <vt:lpstr>나눔스퀘어 네오 Heavy</vt:lpstr>
      <vt:lpstr>맑은 고딕</vt:lpstr>
      <vt:lpstr>Arial</vt:lpstr>
      <vt:lpstr>Calibri</vt:lpstr>
      <vt:lpstr>Calibri Light</vt:lpstr>
      <vt:lpstr>Cambria Math</vt:lpstr>
      <vt:lpstr>Consolas</vt:lpstr>
      <vt:lpstr>Wingdings</vt:lpstr>
      <vt:lpstr>Office 테마</vt:lpstr>
      <vt:lpstr>1_Office 테마</vt:lpstr>
      <vt:lpstr>Lecture 2 Linear transformations and Diagonalization</vt:lpstr>
      <vt:lpstr>PowerPoint 프레젠테이션</vt:lpstr>
      <vt:lpstr>1. Linear transformation</vt:lpstr>
      <vt:lpstr>1.1 Standard matrix for a linear transformation</vt:lpstr>
      <vt:lpstr>So, what is a matrix?</vt:lpstr>
      <vt:lpstr>Matrix as a linear transformation</vt:lpstr>
      <vt:lpstr>Matrix as a linear transformation</vt:lpstr>
      <vt:lpstr>Standard matrix</vt:lpstr>
      <vt:lpstr>Examples of linear transformations</vt:lpstr>
      <vt:lpstr>Invertibility of a square matrix</vt:lpstr>
      <vt:lpstr>Direction of stretching</vt:lpstr>
      <vt:lpstr>1.2 Projection and least square</vt:lpstr>
      <vt:lpstr>Projection formula</vt:lpstr>
      <vt:lpstr>Projection operator</vt:lpstr>
      <vt:lpstr>Projection onto a subspace</vt:lpstr>
      <vt:lpstr>Least square and projection operation</vt:lpstr>
      <vt:lpstr>Ordinary Least Squares</vt:lpstr>
      <vt:lpstr>Linear regression example(?)</vt:lpstr>
      <vt:lpstr>Orthonormal basis</vt:lpstr>
      <vt:lpstr>Why do we care orthonormal bases?</vt:lpstr>
      <vt:lpstr>Gram-Schmidt and QR decomposition</vt:lpstr>
      <vt:lpstr>2. Coordinate and change of basis</vt:lpstr>
      <vt:lpstr>2.1 Vectors and coordinates</vt:lpstr>
      <vt:lpstr>Making the familiar Unfamiliar</vt:lpstr>
      <vt:lpstr>Coordinate of a vector</vt:lpstr>
      <vt:lpstr>Why do we care orthonormal bases?</vt:lpstr>
      <vt:lpstr>Change of basis</vt:lpstr>
      <vt:lpstr>Change of basis</vt:lpstr>
      <vt:lpstr>Change of basis – example</vt:lpstr>
      <vt:lpstr>Change of basis</vt:lpstr>
      <vt:lpstr>2.2 Matrix representation of linear transformations</vt:lpstr>
      <vt:lpstr>Do linear transformations depend on bases?</vt:lpstr>
      <vt:lpstr>Do linear transformations depend on bases?</vt:lpstr>
      <vt:lpstr>Do linear transformations depend on bases?</vt:lpstr>
      <vt:lpstr>Do linear transformations depend on bases?</vt:lpstr>
      <vt:lpstr>Matrix representation of linear transformations</vt:lpstr>
      <vt:lpstr>Matrix representation of linear transformations</vt:lpstr>
      <vt:lpstr>Matrix representation of linear transformations</vt:lpstr>
      <vt:lpstr>Matrix representation of linear transformations</vt:lpstr>
      <vt:lpstr>Matrix representation of linear transformations</vt:lpstr>
      <vt:lpstr>Matrix representation of linear transformations</vt:lpstr>
      <vt:lpstr>Matrix representation of linear transformations</vt:lpstr>
      <vt:lpstr>Matrix representation of linear transformations</vt:lpstr>
      <vt:lpstr>3. Diagonalization</vt:lpstr>
      <vt:lpstr>Some quote</vt:lpstr>
      <vt:lpstr>3.1 Eigenvalues and Eigenvectors</vt:lpstr>
      <vt:lpstr>Eigenvalues and Eigenvectors</vt:lpstr>
      <vt:lpstr>Eigenvalues and Eigenvectors</vt:lpstr>
      <vt:lpstr>Eigenvalues and Eigenvectors</vt:lpstr>
      <vt:lpstr>Eigenvalues and Eigenvectors</vt:lpstr>
      <vt:lpstr>Linear independence of eigenvectors</vt:lpstr>
      <vt:lpstr>Multiplicity of eigenvalues and eigenspaces</vt:lpstr>
      <vt:lpstr>Multiplicity of eigenvalues and eigenspaces</vt:lpstr>
      <vt:lpstr>Invertibility of a square matrix</vt:lpstr>
      <vt:lpstr>3.2 Matrix similarity</vt:lpstr>
      <vt:lpstr>What is the matrix similarity?</vt:lpstr>
      <vt:lpstr>Matrix similarity</vt:lpstr>
      <vt:lpstr>Similar matrices are similar</vt:lpstr>
      <vt:lpstr>3.3 Eigenvalue Decomposition</vt:lpstr>
      <vt:lpstr>Motivation of Diagonalization</vt:lpstr>
      <vt:lpstr>The Diagonalization Problem</vt:lpstr>
      <vt:lpstr>Diagonalizability of matrices</vt:lpstr>
      <vt:lpstr>Diagonalizability of matrices: example</vt:lpstr>
      <vt:lpstr>We still care the orthonormal bases</vt:lpstr>
      <vt:lpstr>The Orthogonal Diagonalization Problem</vt:lpstr>
      <vt:lpstr>Orthogonal diagonalizability of matrices</vt:lpstr>
      <vt:lpstr>Spectral decomposition</vt:lpstr>
      <vt:lpstr>Geometric interpretation of EVD</vt:lpstr>
      <vt:lpstr>eigshow</vt:lpstr>
      <vt:lpstr>Geometric interpretation of diagonalization</vt:lpstr>
      <vt:lpstr>3.4 Singular Value Decomposition</vt:lpstr>
      <vt:lpstr>Motivation of SVD</vt:lpstr>
      <vt:lpstr>Singular Value Decomposition; SVD</vt:lpstr>
      <vt:lpstr>Singular Value Decomposition; SVD</vt:lpstr>
      <vt:lpstr>eigshow</vt:lpstr>
      <vt:lpstr>Geometric interpretation of SVD</vt:lpstr>
      <vt:lpstr>Singular Value Decomposition; SVD</vt:lpstr>
      <vt:lpstr>SVD of a general matrix</vt:lpstr>
      <vt:lpstr>Reduced SVD</vt:lpstr>
      <vt:lpstr>Reduced singular value expansion</vt:lpstr>
      <vt:lpstr>Image compression using SVD</vt:lpstr>
      <vt:lpstr>Principal Component Analysis (PCA)</vt:lpstr>
      <vt:lpstr>Principal Component Analysis (PCA)</vt:lpstr>
      <vt:lpstr>Principal Component Analysis (PCA)</vt:lpstr>
      <vt:lpstr>Principal Component Analysis (PCA)</vt:lpstr>
      <vt:lpstr>Principal Component Analysis (PCA)</vt:lpstr>
      <vt:lpstr>Principal Component Analysis (PCA)</vt:lpstr>
      <vt:lpstr>3.5 Pseudoinverse</vt:lpstr>
      <vt:lpstr>Inverse of a non-square matrix</vt:lpstr>
      <vt:lpstr>Inverse of a non-square matrix</vt:lpstr>
      <vt:lpstr>Inverse of a non-square matrix</vt:lpstr>
      <vt:lpstr>Properties of pseudoinverse</vt:lpstr>
      <vt:lpstr>Pseudoinverse solves the Least Square Prob.</vt:lpstr>
      <vt:lpstr>Condition number</vt:lpstr>
      <vt:lpstr>PowerPoint 프레젠테이션</vt:lpstr>
      <vt:lpstr>Multibody vibration problem is an eigenvalue problem.</vt:lpstr>
      <vt:lpstr>Compliant mechanisms</vt:lpstr>
      <vt:lpstr>2-DOF system</vt:lpstr>
      <vt:lpstr>2-DOF system</vt:lpstr>
      <vt:lpstr>Multi-mass Compliant Mechanism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Part 1. Matrices and  Linear Algebra</dc:title>
  <dc:creator>keizikang</dc:creator>
  <cp:lastModifiedBy>keizikang</cp:lastModifiedBy>
  <cp:revision>379</cp:revision>
  <dcterms:created xsi:type="dcterms:W3CDTF">2024-09-05T08:20:55Z</dcterms:created>
  <dcterms:modified xsi:type="dcterms:W3CDTF">2024-12-03T15:18:05Z</dcterms:modified>
</cp:coreProperties>
</file>